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14"/>
  </p:notesMasterIdLst>
  <p:sldIdLst>
    <p:sldId id="298" r:id="rId5"/>
    <p:sldId id="299" r:id="rId6"/>
    <p:sldId id="300" r:id="rId7"/>
    <p:sldId id="301" r:id="rId8"/>
    <p:sldId id="302" r:id="rId9"/>
    <p:sldId id="304" r:id="rId10"/>
    <p:sldId id="306" r:id="rId11"/>
    <p:sldId id="321" r:id="rId12"/>
    <p:sldId id="32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169C2B-6CA0-48F8-A57B-7D8CB0434EA6}">
          <p14:sldIdLst>
            <p14:sldId id="298"/>
            <p14:sldId id="299"/>
          </p14:sldIdLst>
        </p14:section>
        <p14:section name="PROBLEM identification" id="{5FBF4C26-F9A2-441D-BB25-43073F533E58}">
          <p14:sldIdLst>
            <p14:sldId id="300"/>
          </p14:sldIdLst>
        </p14:section>
        <p14:section name="Data Wrangling" id="{EA883945-4A4F-43ED-BDF0-EE6FC6B21012}">
          <p14:sldIdLst>
            <p14:sldId id="301"/>
          </p14:sldIdLst>
        </p14:section>
        <p14:section name="Exploratory Data Analysis" id="{8F4CE6AE-9883-4CEC-A6EC-9CBFBE1D923D}">
          <p14:sldIdLst>
            <p14:sldId id="302"/>
          </p14:sldIdLst>
        </p14:section>
        <p14:section name="Pre-processing" id="{04F049E7-C026-4562-B797-0F6B2C27CB14}">
          <p14:sldIdLst>
            <p14:sldId id="304"/>
          </p14:sldIdLst>
        </p14:section>
        <p14:section name="Modeling" id="{96366A93-E34A-47F0-9106-B57469D9E7B9}">
          <p14:sldIdLst>
            <p14:sldId id="306"/>
          </p14:sldIdLst>
        </p14:section>
        <p14:section name="Documentation" id="{7CF7B5AA-C379-417E-AABE-FDA63B555047}">
          <p14:sldIdLst>
            <p14:sldId id="321"/>
            <p14:sldId id="322"/>
          </p14:sldIdLst>
        </p14:section>
        <p14:section name="Untitled Section" id="{26CA962D-673A-426D-9F23-2070BFA81CE7}">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19" autoAdjust="0"/>
  </p:normalViewPr>
  <p:slideViewPr>
    <p:cSldViewPr snapToGrid="0">
      <p:cViewPr varScale="1">
        <p:scale>
          <a:sx n="114" d="100"/>
          <a:sy n="114" d="100"/>
        </p:scale>
        <p:origin x="39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3AD8B-6831-42FA-93C0-2DF6ECBC4B1C}" type="datetimeFigureOut">
              <a:rPr lang="en-US" smtClean="0"/>
              <a:t>6/27/2021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C14E9-7222-4DB1-B4F8-BFAC486CF219}" type="slidenum">
              <a:rPr lang="en-US" smtClean="0"/>
              <a:t>‹#›</a:t>
            </a:fld>
            <a:endParaRPr lang="en-US"/>
          </a:p>
        </p:txBody>
      </p:sp>
    </p:spTree>
    <p:extLst>
      <p:ext uri="{BB962C8B-B14F-4D97-AF65-F5344CB8AC3E}">
        <p14:creationId xmlns:p14="http://schemas.microsoft.com/office/powerpoint/2010/main" val="189027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185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94091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22067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256085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2784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800894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84882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120878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440679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08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1491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325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6/27/2021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771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6/27/2021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758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6/27/2021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393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450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907D986-8816-4272-A432-0437A28A9828}" type="datetime1">
              <a:rPr lang="en-US" smtClean="0"/>
              <a:t>6/27/2021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6998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2D6E202-B606-4609-B914-27C9371A1F6D}" type="datetime1">
              <a:rPr lang="en-US" smtClean="0"/>
              <a:t>6/27/2021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37257660"/>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azvanepe/Predicting_Hotel_Booking_Cancellations/blob/main/notebooks/2.EDA.ipynb" TargetMode="External"/><Relationship Id="rId2" Type="http://schemas.openxmlformats.org/officeDocument/2006/relationships/hyperlink" Target="https://github.com/Razvanepe/Predicting_Hotel_Booking_Cancellations/blob/main/reports/Project_Report.pdf" TargetMode="External"/><Relationship Id="rId1" Type="http://schemas.openxmlformats.org/officeDocument/2006/relationships/slideLayout" Target="../slideLayouts/slideLayout2.xml"/><Relationship Id="rId6" Type="http://schemas.openxmlformats.org/officeDocument/2006/relationships/hyperlink" Target="https://github.com/Razvanepe/Predicting_Hotel_Booking_Cancellations/tree/main/reports" TargetMode="External"/><Relationship Id="rId5" Type="http://schemas.openxmlformats.org/officeDocument/2006/relationships/hyperlink" Target="https://github.com/Razvanepe/Predicting_Hotel_Booking_Cancellations/blob/main/notebooks/4.Modeling.ipynb" TargetMode="External"/><Relationship Id="rId4" Type="http://schemas.openxmlformats.org/officeDocument/2006/relationships/hyperlink" Target="https://github.com/Razvanepe/Predicting_Hotel_Booking_Cancellations/blob/main/notebooks/3.Pre-processing.ipynb"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ciencedirect.com/science/article/pii/S2352340918315191"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751012" y="609601"/>
            <a:ext cx="8676222" cy="3200400"/>
          </a:xfrm>
        </p:spPr>
        <p:txBody>
          <a:bodyPr>
            <a:normAutofit/>
          </a:bodyPr>
          <a:lstStyle/>
          <a:p>
            <a:r>
              <a:rPr lang="en-US" dirty="0">
                <a:latin typeface="Candara" panose="020E0502030303020204" pitchFamily="34" charset="0"/>
              </a:rPr>
              <a:t>Predicting Hotel Booking Cancellations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751012" y="3886200"/>
            <a:ext cx="8676222" cy="1905000"/>
          </a:xfrm>
        </p:spPr>
        <p:txBody>
          <a:bodyPr>
            <a:normAutofit/>
          </a:bodyPr>
          <a:lstStyle/>
          <a:p>
            <a:r>
              <a:rPr lang="en-US" dirty="0">
                <a:latin typeface="Candara" panose="020E0502030303020204" pitchFamily="34" charset="0"/>
              </a:rPr>
              <a:t>Author: Razvan Nelepcu</a:t>
            </a:r>
          </a:p>
          <a:p>
            <a:r>
              <a:rPr lang="en-US" dirty="0">
                <a:latin typeface="Candara" panose="020E0502030303020204" pitchFamily="34" charset="0"/>
              </a:rPr>
              <a:t>Mentor: Dhiraj Khanna</a:t>
            </a:r>
          </a:p>
        </p:txBody>
      </p:sp>
    </p:spTree>
    <p:extLst>
      <p:ext uri="{BB962C8B-B14F-4D97-AF65-F5344CB8AC3E}">
        <p14:creationId xmlns:p14="http://schemas.microsoft.com/office/powerpoint/2010/main" val="19314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1147-9EED-4C8D-9F50-584E39B04357}"/>
              </a:ext>
            </a:extLst>
          </p:cNvPr>
          <p:cNvSpPr>
            <a:spLocks noGrp="1"/>
          </p:cNvSpPr>
          <p:nvPr>
            <p:ph type="title"/>
          </p:nvPr>
        </p:nvSpPr>
        <p:spPr>
          <a:xfrm>
            <a:off x="1141413" y="609600"/>
            <a:ext cx="9905998" cy="1396482"/>
          </a:xfrm>
        </p:spPr>
        <p:txBody>
          <a:bodyPr/>
          <a:lstStyle/>
          <a:p>
            <a:r>
              <a:rPr lang="en-US" dirty="0">
                <a:latin typeface="Candara" panose="020E0502030303020204" pitchFamily="34" charset="0"/>
              </a:rPr>
              <a:t>Project organization</a:t>
            </a:r>
          </a:p>
        </p:txBody>
      </p:sp>
      <p:sp>
        <p:nvSpPr>
          <p:cNvPr id="3" name="Content Placeholder 2">
            <a:extLst>
              <a:ext uri="{FF2B5EF4-FFF2-40B4-BE49-F238E27FC236}">
                <a16:creationId xmlns:a16="http://schemas.microsoft.com/office/drawing/2014/main" id="{CF325A5C-6AED-42E5-898B-776BFC9C7257}"/>
              </a:ext>
            </a:extLst>
          </p:cNvPr>
          <p:cNvSpPr>
            <a:spLocks noGrp="1"/>
          </p:cNvSpPr>
          <p:nvPr>
            <p:ph idx="1"/>
          </p:nvPr>
        </p:nvSpPr>
        <p:spPr/>
        <p:txBody>
          <a:bodyPr/>
          <a:lstStyle/>
          <a:p>
            <a:pPr marL="0" marR="304800" lvl="0" indent="0">
              <a:lnSpc>
                <a:spcPts val="1500"/>
              </a:lnSpc>
              <a:spcBef>
                <a:spcPts val="0"/>
              </a:spcBef>
              <a:spcAft>
                <a:spcPts val="0"/>
              </a:spcAft>
              <a:buSzPts val="1000"/>
              <a:buNone/>
              <a:tabLst>
                <a:tab pos="742950" algn="l"/>
              </a:tabLst>
            </a:pPr>
            <a:endParaRPr lang="en-US" sz="240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2"/>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2"/>
              </a:rPr>
              <a:t>Problem Identification</a:t>
            </a:r>
            <a:endPar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2"/>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2"/>
              </a:rPr>
              <a:t>Data wrangling</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3"/>
              </a:rPr>
              <a:t>Exploratory Data Analysis</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4"/>
              </a:rPr>
              <a:t>Pre-processing and training data development</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5"/>
              </a:rPr>
              <a:t>Modeling</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342900" marR="304800" lvl="0" indent="-342900">
              <a:spcBef>
                <a:spcPts val="0"/>
              </a:spcBef>
              <a:spcAft>
                <a:spcPts val="0"/>
              </a:spcAft>
              <a:buSzPts val="1000"/>
              <a:buFont typeface="Symbol" panose="05050102010706020507" pitchFamily="18" charset="2"/>
              <a:buChar char=""/>
              <a:tabLst>
                <a:tab pos="742950" algn="l"/>
              </a:tabLst>
            </a:pPr>
            <a:r>
              <a:rPr lang="en-US" sz="2400" b="0"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6"/>
              </a:rPr>
              <a:t>Documentation</a:t>
            </a:r>
            <a:endParaRPr lang="en-US" sz="2400" b="1"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endParaRPr>
          </a:p>
          <a:p>
            <a:pPr marL="0" indent="0">
              <a:buNone/>
            </a:pPr>
            <a:endParaRPr lang="en-US" dirty="0">
              <a:latin typeface="Candara" panose="020E0502030303020204" pitchFamily="34" charset="0"/>
            </a:endParaRPr>
          </a:p>
        </p:txBody>
      </p:sp>
      <p:sp>
        <p:nvSpPr>
          <p:cNvPr id="4" name="TextBox 3">
            <a:extLst>
              <a:ext uri="{FF2B5EF4-FFF2-40B4-BE49-F238E27FC236}">
                <a16:creationId xmlns:a16="http://schemas.microsoft.com/office/drawing/2014/main" id="{8DCBBC75-8E0C-4F4E-A179-7A5635A37419}"/>
              </a:ext>
            </a:extLst>
          </p:cNvPr>
          <p:cNvSpPr txBox="1"/>
          <p:nvPr/>
        </p:nvSpPr>
        <p:spPr>
          <a:xfrm>
            <a:off x="1426127" y="2343833"/>
            <a:ext cx="8137322" cy="646331"/>
          </a:xfrm>
          <a:prstGeom prst="rect">
            <a:avLst/>
          </a:prstGeom>
          <a:noFill/>
        </p:spPr>
        <p:txBody>
          <a:bodyPr wrap="square" rtlCol="0">
            <a:spAutoFit/>
          </a:bodyPr>
          <a:lstStyle/>
          <a:p>
            <a:r>
              <a:rPr lang="en-US" dirty="0">
                <a:latin typeface="Candara" panose="020E0502030303020204" pitchFamily="34" charset="0"/>
                <a:cs typeface="Aldhabi" panose="01000000000000000000" pitchFamily="2" charset="-78"/>
              </a:rPr>
              <a:t>The project follows all steps of Data Science workflow divided in the following major steps:</a:t>
            </a:r>
          </a:p>
        </p:txBody>
      </p:sp>
    </p:spTree>
    <p:extLst>
      <p:ext uri="{BB962C8B-B14F-4D97-AF65-F5344CB8AC3E}">
        <p14:creationId xmlns:p14="http://schemas.microsoft.com/office/powerpoint/2010/main" val="878327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4FEDCB8-BABD-4D82-9252-79383A9344AC}"/>
              </a:ext>
            </a:extLst>
          </p:cNvPr>
          <p:cNvGrpSpPr/>
          <p:nvPr/>
        </p:nvGrpSpPr>
        <p:grpSpPr>
          <a:xfrm>
            <a:off x="117445" y="100668"/>
            <a:ext cx="11965697" cy="508932"/>
            <a:chOff x="117446" y="100668"/>
            <a:chExt cx="6905802" cy="508932"/>
          </a:xfrm>
        </p:grpSpPr>
        <p:sp>
          <p:nvSpPr>
            <p:cNvPr id="8" name="Rectangle 7">
              <a:extLst>
                <a:ext uri="{FF2B5EF4-FFF2-40B4-BE49-F238E27FC236}">
                  <a16:creationId xmlns:a16="http://schemas.microsoft.com/office/drawing/2014/main" id="{A70262C9-022A-4150-A223-A2055515F87F}"/>
                </a:ext>
              </a:extLst>
            </p:cNvPr>
            <p:cNvSpPr/>
            <p:nvPr/>
          </p:nvSpPr>
          <p:spPr>
            <a:xfrm>
              <a:off x="117446"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9" name="Rectangle 8">
              <a:extLst>
                <a:ext uri="{FF2B5EF4-FFF2-40B4-BE49-F238E27FC236}">
                  <a16:creationId xmlns:a16="http://schemas.microsoft.com/office/drawing/2014/main" id="{CFB0FCC1-C4AB-49E7-B4B5-4ACFEF70F8AB}"/>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0" name="Rectangle 9">
              <a:extLst>
                <a:ext uri="{FF2B5EF4-FFF2-40B4-BE49-F238E27FC236}">
                  <a16:creationId xmlns:a16="http://schemas.microsoft.com/office/drawing/2014/main" id="{798EF7BC-3F6B-4AA6-8BB5-8F6420C1338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1" name="Rectangle 10">
              <a:extLst>
                <a:ext uri="{FF2B5EF4-FFF2-40B4-BE49-F238E27FC236}">
                  <a16:creationId xmlns:a16="http://schemas.microsoft.com/office/drawing/2014/main" id="{8D31357D-C7D5-4C17-980B-23A517150A40}"/>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2" name="Rectangle 11">
              <a:extLst>
                <a:ext uri="{FF2B5EF4-FFF2-40B4-BE49-F238E27FC236}">
                  <a16:creationId xmlns:a16="http://schemas.microsoft.com/office/drawing/2014/main" id="{DBB5B382-7E4E-4A74-B2DB-4CB347D80D07}"/>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3" name="Rectangle 12">
              <a:extLst>
                <a:ext uri="{FF2B5EF4-FFF2-40B4-BE49-F238E27FC236}">
                  <a16:creationId xmlns:a16="http://schemas.microsoft.com/office/drawing/2014/main" id="{E6B2443C-94EA-4B01-BBA6-FE5770ABA2F9}"/>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22" name="TextBox 21">
            <a:extLst>
              <a:ext uri="{FF2B5EF4-FFF2-40B4-BE49-F238E27FC236}">
                <a16:creationId xmlns:a16="http://schemas.microsoft.com/office/drawing/2014/main" id="{64B0E0EB-2DB4-4CCA-83CC-7E1F81F09E0C}"/>
              </a:ext>
            </a:extLst>
          </p:cNvPr>
          <p:cNvSpPr txBox="1"/>
          <p:nvPr/>
        </p:nvSpPr>
        <p:spPr>
          <a:xfrm>
            <a:off x="527811" y="1582339"/>
            <a:ext cx="11409027" cy="5078313"/>
          </a:xfrm>
          <a:prstGeom prst="rect">
            <a:avLst/>
          </a:prstGeom>
          <a:noFill/>
        </p:spPr>
        <p:txBody>
          <a:bodyPr wrap="square" rtlCol="0">
            <a:spAutoFit/>
          </a:bodyPr>
          <a:lstStyle>
            <a:defPPr>
              <a:defRPr lang="en-US"/>
            </a:defPPr>
            <a:lvl1pPr>
              <a:defRPr>
                <a:latin typeface="Candara" panose="020E0502030303020204" pitchFamily="34" charset="0"/>
              </a:defRPr>
            </a:lvl1pPr>
          </a:lstStyle>
          <a:p>
            <a:r>
              <a:rPr lang="en-US" dirty="0"/>
              <a:t>We are at a point where nobody can say that their lives were not affected by the Coronavirus pandemic. Even if it was having someone close getting sick or even die, losing the job or having to change the working style completely to working from home, or just the fact that you had to see the</a:t>
            </a:r>
          </a:p>
          <a:p>
            <a:r>
              <a:rPr lang="en-US" dirty="0"/>
              <a:t> friends and relatives over video.</a:t>
            </a:r>
          </a:p>
          <a:p>
            <a:r>
              <a:rPr lang="en-US" dirty="0"/>
              <a:t> </a:t>
            </a:r>
          </a:p>
          <a:p>
            <a:r>
              <a:rPr lang="en-US" dirty="0"/>
              <a:t>The businesses were also heavily impacted by the pandemic. </a:t>
            </a:r>
          </a:p>
          <a:p>
            <a:r>
              <a:rPr lang="en-US" dirty="0"/>
              <a:t>Bars and restaurants, airlines and hotels were the businesses </a:t>
            </a:r>
          </a:p>
          <a:p>
            <a:r>
              <a:rPr lang="en-US" dirty="0"/>
              <a:t>that took the hardest hit. </a:t>
            </a:r>
          </a:p>
          <a:p>
            <a:r>
              <a:rPr lang="en-US" dirty="0"/>
              <a:t> </a:t>
            </a:r>
          </a:p>
          <a:p>
            <a:r>
              <a:rPr lang="en-US" dirty="0"/>
              <a:t>With pre-pandemic cancelation rate around 40% and considering</a:t>
            </a:r>
          </a:p>
          <a:p>
            <a:r>
              <a:rPr lang="en-US" dirty="0"/>
              <a:t>current situation, it became crucial for hotels to identify the</a:t>
            </a:r>
          </a:p>
          <a:p>
            <a:r>
              <a:rPr lang="en-US" dirty="0"/>
              <a:t> customers who might cancel their reservation and establish a </a:t>
            </a:r>
          </a:p>
          <a:p>
            <a:r>
              <a:rPr lang="en-US" dirty="0"/>
              <a:t>Business strategy to have them keep their reservation. For their survival in a pandemic and post-pandemic world, hotels must adapt and use all tools available to maximize profits.</a:t>
            </a:r>
          </a:p>
          <a:p>
            <a:endParaRPr lang="en-US" dirty="0"/>
          </a:p>
          <a:p>
            <a:r>
              <a:rPr lang="en-US" dirty="0"/>
              <a:t>For these reasons we considered working on a Project that uses hotels booking data with the goal to apply the Data Science Methods in order to predict future bookings cancelations, respectively the cancelations likelihood for new bookings.</a:t>
            </a:r>
          </a:p>
        </p:txBody>
      </p:sp>
      <p:pic>
        <p:nvPicPr>
          <p:cNvPr id="15" name="Picture 14" descr="Diagram&#10;&#10;Description automatically generated">
            <a:extLst>
              <a:ext uri="{FF2B5EF4-FFF2-40B4-BE49-F238E27FC236}">
                <a16:creationId xmlns:a16="http://schemas.microsoft.com/office/drawing/2014/main" id="{77D9EF69-A152-4B1B-9026-96B4530AF4C6}"/>
              </a:ext>
            </a:extLst>
          </p:cNvPr>
          <p:cNvPicPr/>
          <p:nvPr/>
        </p:nvPicPr>
        <p:blipFill>
          <a:blip r:embed="rId2">
            <a:extLst>
              <a:ext uri="{28A0092B-C50C-407E-A947-70E740481C1C}">
                <a14:useLocalDpi xmlns:a14="http://schemas.microsoft.com/office/drawing/2010/main" val="0"/>
              </a:ext>
            </a:extLst>
          </a:blip>
          <a:stretch>
            <a:fillRect/>
          </a:stretch>
        </p:blipFill>
        <p:spPr>
          <a:xfrm>
            <a:off x="7055140" y="2323750"/>
            <a:ext cx="4881697" cy="2457975"/>
          </a:xfrm>
          <a:prstGeom prst="rect">
            <a:avLst/>
          </a:prstGeom>
        </p:spPr>
      </p:pic>
      <p:sp>
        <p:nvSpPr>
          <p:cNvPr id="16" name="Title 1">
            <a:extLst>
              <a:ext uri="{FF2B5EF4-FFF2-40B4-BE49-F238E27FC236}">
                <a16:creationId xmlns:a16="http://schemas.microsoft.com/office/drawing/2014/main" id="{5583B397-184E-4514-BE0B-6EC4C544D6BC}"/>
              </a:ext>
            </a:extLst>
          </p:cNvPr>
          <p:cNvSpPr>
            <a:spLocks noGrp="1"/>
          </p:cNvSpPr>
          <p:nvPr>
            <p:ph type="title"/>
          </p:nvPr>
        </p:nvSpPr>
        <p:spPr>
          <a:xfrm>
            <a:off x="562572" y="931873"/>
            <a:ext cx="8824708" cy="393588"/>
          </a:xfrm>
        </p:spPr>
        <p:txBody>
          <a:bodyPr>
            <a:noAutofit/>
          </a:bodyPr>
          <a:lstStyle/>
          <a:p>
            <a:r>
              <a:rPr lang="en-US" sz="2800" dirty="0">
                <a:latin typeface="Candara" panose="020E0502030303020204" pitchFamily="34" charset="0"/>
              </a:rPr>
              <a:t>Context and Problem statement</a:t>
            </a:r>
          </a:p>
        </p:txBody>
      </p:sp>
    </p:spTree>
    <p:extLst>
      <p:ext uri="{BB962C8B-B14F-4D97-AF65-F5344CB8AC3E}">
        <p14:creationId xmlns:p14="http://schemas.microsoft.com/office/powerpoint/2010/main" val="277954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4F9745E-7E6B-4CA2-A3BF-A76DB8CC6E9D}"/>
              </a:ext>
            </a:extLst>
          </p:cNvPr>
          <p:cNvSpPr txBox="1">
            <a:spLocks/>
          </p:cNvSpPr>
          <p:nvPr/>
        </p:nvSpPr>
        <p:spPr>
          <a:xfrm>
            <a:off x="780687" y="759808"/>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ndara" panose="020E0502030303020204" pitchFamily="34" charset="0"/>
              </a:rPr>
              <a:t>Data Wrangling</a:t>
            </a:r>
          </a:p>
        </p:txBody>
      </p:sp>
      <p:sp>
        <p:nvSpPr>
          <p:cNvPr id="12" name="TextBox 11">
            <a:extLst>
              <a:ext uri="{FF2B5EF4-FFF2-40B4-BE49-F238E27FC236}">
                <a16:creationId xmlns:a16="http://schemas.microsoft.com/office/drawing/2014/main" id="{3DFB0E2F-7680-4F65-A5B8-C95445D92A96}"/>
              </a:ext>
            </a:extLst>
          </p:cNvPr>
          <p:cNvSpPr txBox="1"/>
          <p:nvPr/>
        </p:nvSpPr>
        <p:spPr>
          <a:xfrm>
            <a:off x="383127" y="1541496"/>
            <a:ext cx="10812900" cy="4801314"/>
          </a:xfrm>
          <a:prstGeom prst="rect">
            <a:avLst/>
          </a:prstGeom>
          <a:noFill/>
        </p:spPr>
        <p:txBody>
          <a:bodyPr wrap="square" rtlCol="0">
            <a:spAutoFit/>
          </a:bodyPr>
          <a:lstStyle/>
          <a:p>
            <a:r>
              <a:rPr lang="en-US" sz="1800" dirty="0">
                <a:effectLst/>
                <a:latin typeface="Candara" panose="020E0502030303020204" pitchFamily="34" charset="0"/>
                <a:ea typeface="MS Mincho" panose="02020609040205080304" pitchFamily="49" charset="-128"/>
                <a:cs typeface="Times New Roman" panose="02020603050405020304" pitchFamily="18" charset="0"/>
              </a:rPr>
              <a:t>The data was downloaded from </a:t>
            </a:r>
            <a:r>
              <a:rPr lang="en-US" sz="1600" b="1"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hlinkClick r:id="rId2"/>
              </a:rPr>
              <a:t>ScienceDirect</a:t>
            </a:r>
            <a:r>
              <a:rPr lang="en-US" sz="1600" b="1" u="sng" dirty="0">
                <a:solidFill>
                  <a:srgbClr val="082A75"/>
                </a:solidFill>
                <a:effectLst/>
                <a:latin typeface="Candara" panose="020E0502030303020204" pitchFamily="34" charset="0"/>
                <a:ea typeface="MS Mincho" panose="02020609040205080304" pitchFamily="49" charset="-128"/>
                <a:cs typeface="Times New Roman" panose="02020603050405020304" pitchFamily="18" charset="0"/>
              </a:rPr>
              <a:t>.</a:t>
            </a:r>
            <a:endParaRPr lang="en-US" sz="1600" dirty="0">
              <a:latin typeface="Candara" panose="020E0502030303020204" pitchFamily="34" charset="0"/>
            </a:endParaRPr>
          </a:p>
          <a:p>
            <a:r>
              <a:rPr lang="en-US" dirty="0">
                <a:latin typeface="Candara" panose="020E0502030303020204" pitchFamily="34" charset="0"/>
              </a:rPr>
              <a:t>It contains more than 100,000 booking records from 2 hotels in Portugal, a hotel in Lisbon and a resort hotel in Algarve. The period covered was between 1st of July of 2015 and the 31st of August 2017.</a:t>
            </a:r>
          </a:p>
          <a:p>
            <a:endParaRPr lang="en-US" dirty="0">
              <a:latin typeface="Candara" panose="020E0502030303020204" pitchFamily="34" charset="0"/>
            </a:endParaRPr>
          </a:p>
          <a:p>
            <a:r>
              <a:rPr lang="en-US" dirty="0">
                <a:latin typeface="Candara" panose="020E0502030303020204" pitchFamily="34" charset="0"/>
              </a:rPr>
              <a:t>The dataset had a total of 32 features containing information such as:</a:t>
            </a:r>
          </a:p>
          <a:p>
            <a:r>
              <a:rPr lang="en-US" dirty="0">
                <a:latin typeface="Candara" panose="020E0502030303020204" pitchFamily="34" charset="0"/>
              </a:rPr>
              <a:t> arrival date, number of adults, children or babies, if they are previous </a:t>
            </a:r>
          </a:p>
          <a:p>
            <a:r>
              <a:rPr lang="en-US" dirty="0">
                <a:latin typeface="Candara" panose="020E0502030303020204" pitchFamily="34" charset="0"/>
              </a:rPr>
              <a:t>guests, how many prior cancellations they had and other.</a:t>
            </a:r>
          </a:p>
          <a:p>
            <a:endParaRPr lang="en-US" dirty="0">
              <a:latin typeface="Candara" panose="020E0502030303020204" pitchFamily="34" charset="0"/>
            </a:endParaRPr>
          </a:p>
          <a:p>
            <a:r>
              <a:rPr lang="en-US" dirty="0">
                <a:latin typeface="Candara" panose="020E0502030303020204" pitchFamily="34" charset="0"/>
              </a:rPr>
              <a:t>Before proceeding with data cleaning and dealing with missing values </a:t>
            </a:r>
          </a:p>
          <a:p>
            <a:r>
              <a:rPr lang="en-US" dirty="0">
                <a:latin typeface="Candara" panose="020E0502030303020204" pitchFamily="34" charset="0"/>
              </a:rPr>
              <a:t>and outliers, we considered necessary to have a deeper look into the </a:t>
            </a:r>
          </a:p>
          <a:p>
            <a:r>
              <a:rPr lang="en-US" dirty="0">
                <a:latin typeface="Candara" panose="020E0502030303020204" pitchFamily="34" charset="0"/>
              </a:rPr>
              <a:t>data. This was done separately for numerical and for categorical</a:t>
            </a:r>
          </a:p>
          <a:p>
            <a:r>
              <a:rPr lang="en-US" dirty="0">
                <a:latin typeface="Candara" panose="020E0502030303020204" pitchFamily="34" charset="0"/>
              </a:rPr>
              <a:t>features.</a:t>
            </a:r>
          </a:p>
          <a:p>
            <a:endParaRPr lang="en-US" dirty="0">
              <a:latin typeface="Candara" panose="020E0502030303020204" pitchFamily="34" charset="0"/>
            </a:endParaRPr>
          </a:p>
          <a:p>
            <a:r>
              <a:rPr lang="en-US" dirty="0">
                <a:latin typeface="Candara" panose="020E0502030303020204" pitchFamily="34" charset="0"/>
              </a:rPr>
              <a:t>Some key findings after doing the initial feature exploration were:</a:t>
            </a:r>
          </a:p>
          <a:p>
            <a:pPr marL="285750" indent="-285750">
              <a:buFont typeface="Arial" panose="020B0604020202020204" pitchFamily="34" charset="0"/>
              <a:buChar char="•"/>
            </a:pPr>
            <a:r>
              <a:rPr lang="en-US" dirty="0">
                <a:latin typeface="Candara" panose="020E0502030303020204" pitchFamily="34" charset="0"/>
              </a:rPr>
              <a:t>The average cancelation rate was 37.04%</a:t>
            </a:r>
          </a:p>
          <a:p>
            <a:pPr marL="285750" indent="-285750">
              <a:buFont typeface="Arial" panose="020B0604020202020204" pitchFamily="34" charset="0"/>
              <a:buChar char="•"/>
            </a:pPr>
            <a:r>
              <a:rPr lang="en-US" dirty="0">
                <a:latin typeface="Candara" panose="020E0502030303020204" pitchFamily="34" charset="0"/>
              </a:rPr>
              <a:t>99% of people with non-refundable deposits canceled their booking</a:t>
            </a:r>
          </a:p>
          <a:p>
            <a:pPr marL="285750" indent="-285750">
              <a:buFont typeface="Arial" panose="020B0604020202020204" pitchFamily="34" charset="0"/>
              <a:buChar char="•"/>
            </a:pPr>
            <a:r>
              <a:rPr lang="en-US" dirty="0">
                <a:latin typeface="Candara" panose="020E0502030303020204" pitchFamily="34" charset="0"/>
              </a:rPr>
              <a:t>From all outliers only 1 was considered a wrong entry and removed</a:t>
            </a:r>
          </a:p>
        </p:txBody>
      </p:sp>
      <p:grpSp>
        <p:nvGrpSpPr>
          <p:cNvPr id="15" name="Group 14">
            <a:extLst>
              <a:ext uri="{FF2B5EF4-FFF2-40B4-BE49-F238E27FC236}">
                <a16:creationId xmlns:a16="http://schemas.microsoft.com/office/drawing/2014/main" id="{FA1509EA-A56E-415C-A389-007D4A4DF78D}"/>
              </a:ext>
            </a:extLst>
          </p:cNvPr>
          <p:cNvGrpSpPr/>
          <p:nvPr/>
        </p:nvGrpSpPr>
        <p:grpSpPr>
          <a:xfrm>
            <a:off x="117445" y="100668"/>
            <a:ext cx="11965697" cy="508932"/>
            <a:chOff x="117446" y="100668"/>
            <a:chExt cx="6905802" cy="508932"/>
          </a:xfrm>
        </p:grpSpPr>
        <p:sp>
          <p:nvSpPr>
            <p:cNvPr id="16" name="Rectangle 15">
              <a:extLst>
                <a:ext uri="{FF2B5EF4-FFF2-40B4-BE49-F238E27FC236}">
                  <a16:creationId xmlns:a16="http://schemas.microsoft.com/office/drawing/2014/main" id="{4CB65AEE-0087-4BFC-851E-3D351F03EE86}"/>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7" name="Rectangle 16">
              <a:extLst>
                <a:ext uri="{FF2B5EF4-FFF2-40B4-BE49-F238E27FC236}">
                  <a16:creationId xmlns:a16="http://schemas.microsoft.com/office/drawing/2014/main" id="{B23345D3-0AB5-4E67-9A2E-C044014D687D}"/>
                </a:ext>
              </a:extLst>
            </p:cNvPr>
            <p:cNvSpPr/>
            <p:nvPr/>
          </p:nvSpPr>
          <p:spPr>
            <a:xfrm>
              <a:off x="1293813"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8" name="Rectangle 17">
              <a:extLst>
                <a:ext uri="{FF2B5EF4-FFF2-40B4-BE49-F238E27FC236}">
                  <a16:creationId xmlns:a16="http://schemas.microsoft.com/office/drawing/2014/main" id="{8626B883-102F-482E-8D48-79F2AAF598C6}"/>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9" name="Rectangle 18">
              <a:extLst>
                <a:ext uri="{FF2B5EF4-FFF2-40B4-BE49-F238E27FC236}">
                  <a16:creationId xmlns:a16="http://schemas.microsoft.com/office/drawing/2014/main" id="{516F1F60-8EB5-4D58-AF26-DE1FFE94E874}"/>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0" name="Rectangle 19">
              <a:extLst>
                <a:ext uri="{FF2B5EF4-FFF2-40B4-BE49-F238E27FC236}">
                  <a16:creationId xmlns:a16="http://schemas.microsoft.com/office/drawing/2014/main" id="{118C69B1-0F65-441B-B9FC-BB3D5F9F1806}"/>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1" name="Rectangle 20">
              <a:extLst>
                <a:ext uri="{FF2B5EF4-FFF2-40B4-BE49-F238E27FC236}">
                  <a16:creationId xmlns:a16="http://schemas.microsoft.com/office/drawing/2014/main" id="{CA08F0EC-1A2E-4AB0-8EFE-CC31580E5A81}"/>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grpSp>
        <p:nvGrpSpPr>
          <p:cNvPr id="14" name="Group 13">
            <a:extLst>
              <a:ext uri="{FF2B5EF4-FFF2-40B4-BE49-F238E27FC236}">
                <a16:creationId xmlns:a16="http://schemas.microsoft.com/office/drawing/2014/main" id="{1ECC51B2-DE41-4DC3-B0DC-8D5158C2F866}"/>
              </a:ext>
            </a:extLst>
          </p:cNvPr>
          <p:cNvGrpSpPr/>
          <p:nvPr/>
        </p:nvGrpSpPr>
        <p:grpSpPr>
          <a:xfrm>
            <a:off x="7315200" y="2902591"/>
            <a:ext cx="4767942" cy="3756812"/>
            <a:chOff x="6025242" y="2009355"/>
            <a:chExt cx="6057900" cy="4650048"/>
          </a:xfrm>
        </p:grpSpPr>
        <p:pic>
          <p:nvPicPr>
            <p:cNvPr id="22" name="Picture 21" descr="Chart, bar chart&#10;&#10;Description automatically generated">
              <a:extLst>
                <a:ext uri="{FF2B5EF4-FFF2-40B4-BE49-F238E27FC236}">
                  <a16:creationId xmlns:a16="http://schemas.microsoft.com/office/drawing/2014/main" id="{09C7F872-51DC-4D02-81E8-71B016B3AF0C}"/>
                </a:ext>
              </a:extLst>
            </p:cNvPr>
            <p:cNvPicPr/>
            <p:nvPr/>
          </p:nvPicPr>
          <p:blipFill>
            <a:blip r:embed="rId3">
              <a:extLst>
                <a:ext uri="{28A0092B-C50C-407E-A947-70E740481C1C}">
                  <a14:useLocalDpi xmlns:a14="http://schemas.microsoft.com/office/drawing/2010/main" val="0"/>
                </a:ext>
              </a:extLst>
            </a:blip>
            <a:stretch>
              <a:fillRect/>
            </a:stretch>
          </p:blipFill>
          <p:spPr>
            <a:xfrm>
              <a:off x="6025242" y="2009355"/>
              <a:ext cx="6057900" cy="2097405"/>
            </a:xfrm>
            <a:prstGeom prst="rect">
              <a:avLst/>
            </a:prstGeom>
          </p:spPr>
        </p:pic>
        <p:pic>
          <p:nvPicPr>
            <p:cNvPr id="23" name="Picture 22" descr="Chart, bar chart&#10;&#10;Description automatically generated">
              <a:extLst>
                <a:ext uri="{FF2B5EF4-FFF2-40B4-BE49-F238E27FC236}">
                  <a16:creationId xmlns:a16="http://schemas.microsoft.com/office/drawing/2014/main" id="{12F5259B-FF61-461E-A2AF-9F982C02B709}"/>
                </a:ext>
              </a:extLst>
            </p:cNvPr>
            <p:cNvPicPr/>
            <p:nvPr/>
          </p:nvPicPr>
          <p:blipFill>
            <a:blip r:embed="rId4">
              <a:extLst>
                <a:ext uri="{28A0092B-C50C-407E-A947-70E740481C1C}">
                  <a14:useLocalDpi xmlns:a14="http://schemas.microsoft.com/office/drawing/2010/main" val="0"/>
                </a:ext>
              </a:extLst>
            </a:blip>
            <a:stretch>
              <a:fillRect/>
            </a:stretch>
          </p:blipFill>
          <p:spPr>
            <a:xfrm>
              <a:off x="6025242" y="4167663"/>
              <a:ext cx="6057900" cy="2491740"/>
            </a:xfrm>
            <a:prstGeom prst="rect">
              <a:avLst/>
            </a:prstGeom>
          </p:spPr>
        </p:pic>
      </p:grpSp>
    </p:spTree>
    <p:extLst>
      <p:ext uri="{BB962C8B-B14F-4D97-AF65-F5344CB8AC3E}">
        <p14:creationId xmlns:p14="http://schemas.microsoft.com/office/powerpoint/2010/main" val="1381982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E66E68E-0C5D-46BF-9F47-06EC71E99C93}"/>
              </a:ext>
            </a:extLst>
          </p:cNvPr>
          <p:cNvSpPr txBox="1">
            <a:spLocks/>
          </p:cNvSpPr>
          <p:nvPr/>
        </p:nvSpPr>
        <p:spPr>
          <a:xfrm>
            <a:off x="146764" y="722147"/>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ndara" panose="020E0502030303020204" pitchFamily="34" charset="0"/>
              </a:rPr>
              <a:t>Hypothesis</a:t>
            </a:r>
            <a:r>
              <a:rPr lang="en-US" dirty="0">
                <a:latin typeface="Candara" panose="020E0502030303020204" pitchFamily="34" charset="0"/>
              </a:rPr>
              <a:t> </a:t>
            </a:r>
            <a:r>
              <a:rPr lang="en-US" sz="2800" dirty="0">
                <a:latin typeface="Candara" panose="020E0502030303020204" pitchFamily="34" charset="0"/>
              </a:rPr>
              <a:t>testing</a:t>
            </a:r>
            <a:r>
              <a:rPr lang="en-US" dirty="0">
                <a:latin typeface="Candara" panose="020E0502030303020204" pitchFamily="34" charset="0"/>
              </a:rPr>
              <a:t> </a:t>
            </a:r>
          </a:p>
        </p:txBody>
      </p:sp>
      <p:sp>
        <p:nvSpPr>
          <p:cNvPr id="13" name="TextBox 12">
            <a:extLst>
              <a:ext uri="{FF2B5EF4-FFF2-40B4-BE49-F238E27FC236}">
                <a16:creationId xmlns:a16="http://schemas.microsoft.com/office/drawing/2014/main" id="{54CC7452-8A32-43F7-BB3F-B9FCEE5B417C}"/>
              </a:ext>
            </a:extLst>
          </p:cNvPr>
          <p:cNvSpPr txBox="1"/>
          <p:nvPr/>
        </p:nvSpPr>
        <p:spPr>
          <a:xfrm>
            <a:off x="195574" y="1616382"/>
            <a:ext cx="7381414" cy="3139321"/>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We conducted a statistical hypothesis testing to check if the 2 hotels’ cancellations were significantly different.  </a:t>
            </a:r>
          </a:p>
          <a:p>
            <a:endParaRPr lang="en-US" sz="1800" dirty="0">
              <a:effectLst/>
              <a:latin typeface="Candara" panose="020E0502030303020204" pitchFamily="34" charset="0"/>
              <a:ea typeface="MS Mincho" panose="02020609040205080304" pitchFamily="49" charset="-128"/>
              <a:cs typeface="Times New Roman" panose="02020603050405020304" pitchFamily="18" charset="0"/>
            </a:endParaRPr>
          </a:p>
          <a:p>
            <a:r>
              <a:rPr lang="en-US" sz="1800" dirty="0">
                <a:effectLst/>
                <a:latin typeface="Candara" panose="020E0502030303020204" pitchFamily="34" charset="0"/>
                <a:ea typeface="MS Mincho" panose="02020609040205080304" pitchFamily="49" charset="-128"/>
                <a:cs typeface="Times New Roman" panose="02020603050405020304" pitchFamily="18" charset="0"/>
              </a:rPr>
              <a:t>We </a:t>
            </a:r>
            <a:r>
              <a:rPr lang="en-US" dirty="0">
                <a:latin typeface="Candara" panose="020E0502030303020204" pitchFamily="34" charset="0"/>
                <a:ea typeface="MS Mincho" panose="02020609040205080304" pitchFamily="49" charset="-128"/>
                <a:cs typeface="Times New Roman" panose="02020603050405020304" pitchFamily="18" charset="0"/>
              </a:rPr>
              <a:t>visualized the </a:t>
            </a:r>
            <a:r>
              <a:rPr lang="en-US" sz="1800" dirty="0">
                <a:effectLst/>
                <a:latin typeface="Candara" panose="020E0502030303020204" pitchFamily="34" charset="0"/>
                <a:ea typeface="MS Mincho" panose="02020609040205080304" pitchFamily="49" charset="-128"/>
                <a:cs typeface="Times New Roman" panose="02020603050405020304" pitchFamily="18" charset="0"/>
              </a:rPr>
              <a:t>Heatmap to visualize all correlations from our numerical features</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Using the correlations discovered we continued with bivariate EDA and multivariate EDA.</a:t>
            </a:r>
          </a:p>
          <a:p>
            <a:endParaRPr lang="en-US" sz="1800" dirty="0">
              <a:effectLst/>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Lastly, we explored our data to find an answer to the question: </a:t>
            </a:r>
            <a:r>
              <a:rPr lang="en-US" i="1" dirty="0">
                <a:latin typeface="Candara" panose="020E0502030303020204" pitchFamily="34" charset="0"/>
                <a:ea typeface="MS Mincho" panose="02020609040205080304" pitchFamily="49" charset="-128"/>
                <a:cs typeface="Times New Roman" panose="02020603050405020304" pitchFamily="18" charset="0"/>
              </a:rPr>
              <a:t>Why 99% of customers with non-refundable deposits are cancelling?</a:t>
            </a:r>
            <a:endParaRPr lang="en-US" sz="1800" i="1" dirty="0">
              <a:effectLst/>
              <a:latin typeface="Candara" panose="020E0502030303020204" pitchFamily="34" charset="0"/>
              <a:ea typeface="MS Mincho" panose="02020609040205080304" pitchFamily="49" charset="-128"/>
              <a:cs typeface="Times New Roman" panose="02020603050405020304" pitchFamily="18" charset="0"/>
            </a:endParaRPr>
          </a:p>
        </p:txBody>
      </p:sp>
      <p:grpSp>
        <p:nvGrpSpPr>
          <p:cNvPr id="2" name="Group 1">
            <a:extLst>
              <a:ext uri="{FF2B5EF4-FFF2-40B4-BE49-F238E27FC236}">
                <a16:creationId xmlns:a16="http://schemas.microsoft.com/office/drawing/2014/main" id="{06CACEC1-CC70-431B-8646-6CA71DA6F6D6}"/>
              </a:ext>
            </a:extLst>
          </p:cNvPr>
          <p:cNvGrpSpPr/>
          <p:nvPr/>
        </p:nvGrpSpPr>
        <p:grpSpPr>
          <a:xfrm>
            <a:off x="7516536" y="780871"/>
            <a:ext cx="4528700" cy="3891798"/>
            <a:chOff x="6025242" y="1817500"/>
            <a:chExt cx="6057900" cy="4905746"/>
          </a:xfrm>
        </p:grpSpPr>
        <p:pic>
          <p:nvPicPr>
            <p:cNvPr id="14" name="Picture 13" descr="Chart, bar chart&#10;&#10;Description automatically generated">
              <a:extLst>
                <a:ext uri="{FF2B5EF4-FFF2-40B4-BE49-F238E27FC236}">
                  <a16:creationId xmlns:a16="http://schemas.microsoft.com/office/drawing/2014/main" id="{606DAC65-B770-4D81-9E97-FA018970629A}"/>
                </a:ext>
              </a:extLst>
            </p:cNvPr>
            <p:cNvPicPr/>
            <p:nvPr/>
          </p:nvPicPr>
          <p:blipFill>
            <a:blip r:embed="rId2">
              <a:extLst>
                <a:ext uri="{28A0092B-C50C-407E-A947-70E740481C1C}">
                  <a14:useLocalDpi xmlns:a14="http://schemas.microsoft.com/office/drawing/2010/main" val="0"/>
                </a:ext>
              </a:extLst>
            </a:blip>
            <a:stretch>
              <a:fillRect/>
            </a:stretch>
          </p:blipFill>
          <p:spPr>
            <a:xfrm>
              <a:off x="6025242" y="1817500"/>
              <a:ext cx="6057900" cy="2517140"/>
            </a:xfrm>
            <a:prstGeom prst="rect">
              <a:avLst/>
            </a:prstGeom>
          </p:spPr>
        </p:pic>
        <p:pic>
          <p:nvPicPr>
            <p:cNvPr id="15" name="Picture 14" descr="Chart, histogram&#10;&#10;Description automatically generated">
              <a:extLst>
                <a:ext uri="{FF2B5EF4-FFF2-40B4-BE49-F238E27FC236}">
                  <a16:creationId xmlns:a16="http://schemas.microsoft.com/office/drawing/2014/main" id="{8D632F4A-5140-4B75-A12D-F9748EC36663}"/>
                </a:ext>
              </a:extLst>
            </p:cNvPr>
            <p:cNvPicPr/>
            <p:nvPr/>
          </p:nvPicPr>
          <p:blipFill>
            <a:blip r:embed="rId3">
              <a:extLst>
                <a:ext uri="{28A0092B-C50C-407E-A947-70E740481C1C}">
                  <a14:useLocalDpi xmlns:a14="http://schemas.microsoft.com/office/drawing/2010/main" val="0"/>
                </a:ext>
              </a:extLst>
            </a:blip>
            <a:stretch>
              <a:fillRect/>
            </a:stretch>
          </p:blipFill>
          <p:spPr>
            <a:xfrm>
              <a:off x="6025242" y="4414922"/>
              <a:ext cx="6057900" cy="2308324"/>
            </a:xfrm>
            <a:prstGeom prst="rect">
              <a:avLst/>
            </a:prstGeom>
          </p:spPr>
        </p:pic>
      </p:grpSp>
      <p:grpSp>
        <p:nvGrpSpPr>
          <p:cNvPr id="16" name="Group 15">
            <a:extLst>
              <a:ext uri="{FF2B5EF4-FFF2-40B4-BE49-F238E27FC236}">
                <a16:creationId xmlns:a16="http://schemas.microsoft.com/office/drawing/2014/main" id="{55687052-4F0B-4BF7-AC17-0B14D7128155}"/>
              </a:ext>
            </a:extLst>
          </p:cNvPr>
          <p:cNvGrpSpPr/>
          <p:nvPr/>
        </p:nvGrpSpPr>
        <p:grpSpPr>
          <a:xfrm>
            <a:off x="117445" y="100668"/>
            <a:ext cx="11965697" cy="508932"/>
            <a:chOff x="117446" y="100668"/>
            <a:chExt cx="6905802" cy="508932"/>
          </a:xfrm>
        </p:grpSpPr>
        <p:sp>
          <p:nvSpPr>
            <p:cNvPr id="17" name="Rectangle 16">
              <a:extLst>
                <a:ext uri="{FF2B5EF4-FFF2-40B4-BE49-F238E27FC236}">
                  <a16:creationId xmlns:a16="http://schemas.microsoft.com/office/drawing/2014/main" id="{0871C20D-AA3C-445A-AE42-B8EB12A059D9}"/>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8" name="Rectangle 17">
              <a:extLst>
                <a:ext uri="{FF2B5EF4-FFF2-40B4-BE49-F238E27FC236}">
                  <a16:creationId xmlns:a16="http://schemas.microsoft.com/office/drawing/2014/main" id="{44843504-CDC2-4F6B-AA27-56143EBCC10D}"/>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9" name="Rectangle 18">
              <a:extLst>
                <a:ext uri="{FF2B5EF4-FFF2-40B4-BE49-F238E27FC236}">
                  <a16:creationId xmlns:a16="http://schemas.microsoft.com/office/drawing/2014/main" id="{02BA8C37-A38A-474B-B85A-4E32D8EFAD2D}"/>
                </a:ext>
              </a:extLst>
            </p:cNvPr>
            <p:cNvSpPr/>
            <p:nvPr/>
          </p:nvSpPr>
          <p:spPr>
            <a:xfrm>
              <a:off x="2470180"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20" name="Rectangle 19">
              <a:extLst>
                <a:ext uri="{FF2B5EF4-FFF2-40B4-BE49-F238E27FC236}">
                  <a16:creationId xmlns:a16="http://schemas.microsoft.com/office/drawing/2014/main" id="{92A29DCE-D4AE-40C1-8E93-492345FAF7C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21" name="Rectangle 20">
              <a:extLst>
                <a:ext uri="{FF2B5EF4-FFF2-40B4-BE49-F238E27FC236}">
                  <a16:creationId xmlns:a16="http://schemas.microsoft.com/office/drawing/2014/main" id="{5EF1CAAB-5397-4BE0-9B29-90437F2A0464}"/>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2" name="Rectangle 21">
              <a:extLst>
                <a:ext uri="{FF2B5EF4-FFF2-40B4-BE49-F238E27FC236}">
                  <a16:creationId xmlns:a16="http://schemas.microsoft.com/office/drawing/2014/main" id="{11B519F7-810B-4075-ACE2-40CCF6B3CA8D}"/>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3" name="Picture 22" descr="Chart&#10;&#10;Description automatically generated">
            <a:extLst>
              <a:ext uri="{FF2B5EF4-FFF2-40B4-BE49-F238E27FC236}">
                <a16:creationId xmlns:a16="http://schemas.microsoft.com/office/drawing/2014/main" id="{ABF76D79-0D46-4535-BCD7-0184F1F775BF}"/>
              </a:ext>
            </a:extLst>
          </p:cNvPr>
          <p:cNvPicPr/>
          <p:nvPr/>
        </p:nvPicPr>
        <p:blipFill>
          <a:blip r:embed="rId4">
            <a:extLst>
              <a:ext uri="{28A0092B-C50C-407E-A947-70E740481C1C}">
                <a14:useLocalDpi xmlns:a14="http://schemas.microsoft.com/office/drawing/2010/main" val="0"/>
              </a:ext>
            </a:extLst>
          </a:blip>
          <a:stretch>
            <a:fillRect/>
          </a:stretch>
        </p:blipFill>
        <p:spPr>
          <a:xfrm>
            <a:off x="7973155" y="4781724"/>
            <a:ext cx="1992475" cy="1975608"/>
          </a:xfrm>
          <a:prstGeom prst="rect">
            <a:avLst/>
          </a:prstGeom>
        </p:spPr>
      </p:pic>
      <p:pic>
        <p:nvPicPr>
          <p:cNvPr id="24" name="Picture 23" descr="Chart, scatter chart&#10;&#10;Description automatically generated">
            <a:extLst>
              <a:ext uri="{FF2B5EF4-FFF2-40B4-BE49-F238E27FC236}">
                <a16:creationId xmlns:a16="http://schemas.microsoft.com/office/drawing/2014/main" id="{54054663-F927-420B-AB36-64375667AD4B}"/>
              </a:ext>
            </a:extLst>
          </p:cNvPr>
          <p:cNvPicPr/>
          <p:nvPr/>
        </p:nvPicPr>
        <p:blipFill>
          <a:blip r:embed="rId5">
            <a:extLst>
              <a:ext uri="{28A0092B-C50C-407E-A947-70E740481C1C}">
                <a14:useLocalDpi xmlns:a14="http://schemas.microsoft.com/office/drawing/2010/main" val="0"/>
              </a:ext>
            </a:extLst>
          </a:blip>
          <a:stretch>
            <a:fillRect/>
          </a:stretch>
        </p:blipFill>
        <p:spPr>
          <a:xfrm>
            <a:off x="10052761" y="4781725"/>
            <a:ext cx="1996127" cy="1975607"/>
          </a:xfrm>
          <a:prstGeom prst="rect">
            <a:avLst/>
          </a:prstGeom>
        </p:spPr>
      </p:pic>
      <p:pic>
        <p:nvPicPr>
          <p:cNvPr id="25" name="Picture 24" descr="Chart, scatter chart&#10;&#10;Description automatically generated">
            <a:extLst>
              <a:ext uri="{FF2B5EF4-FFF2-40B4-BE49-F238E27FC236}">
                <a16:creationId xmlns:a16="http://schemas.microsoft.com/office/drawing/2014/main" id="{6438E880-A8EB-4C1E-AECE-DB04FE33A0FF}"/>
              </a:ext>
            </a:extLst>
          </p:cNvPr>
          <p:cNvPicPr/>
          <p:nvPr/>
        </p:nvPicPr>
        <p:blipFill>
          <a:blip r:embed="rId6">
            <a:extLst>
              <a:ext uri="{28A0092B-C50C-407E-A947-70E740481C1C}">
                <a14:useLocalDpi xmlns:a14="http://schemas.microsoft.com/office/drawing/2010/main" val="0"/>
              </a:ext>
            </a:extLst>
          </a:blip>
          <a:stretch>
            <a:fillRect/>
          </a:stretch>
        </p:blipFill>
        <p:spPr>
          <a:xfrm>
            <a:off x="2727489" y="4771086"/>
            <a:ext cx="5158535" cy="1975608"/>
          </a:xfrm>
          <a:prstGeom prst="rect">
            <a:avLst/>
          </a:prstGeom>
        </p:spPr>
      </p:pic>
      <p:pic>
        <p:nvPicPr>
          <p:cNvPr id="26" name="Picture 25" descr="Chart&#10;&#10;Description automatically generated with medium confidence">
            <a:extLst>
              <a:ext uri="{FF2B5EF4-FFF2-40B4-BE49-F238E27FC236}">
                <a16:creationId xmlns:a16="http://schemas.microsoft.com/office/drawing/2014/main" id="{11A0DC59-0FA8-4A66-B0BF-7144ACBC253D}"/>
              </a:ext>
            </a:extLst>
          </p:cNvPr>
          <p:cNvPicPr/>
          <p:nvPr/>
        </p:nvPicPr>
        <p:blipFill>
          <a:blip r:embed="rId7">
            <a:extLst>
              <a:ext uri="{28A0092B-C50C-407E-A947-70E740481C1C}">
                <a14:useLocalDpi xmlns:a14="http://schemas.microsoft.com/office/drawing/2010/main" val="0"/>
              </a:ext>
            </a:extLst>
          </a:blip>
          <a:stretch>
            <a:fillRect/>
          </a:stretch>
        </p:blipFill>
        <p:spPr>
          <a:xfrm>
            <a:off x="143112" y="4771086"/>
            <a:ext cx="2481557" cy="1975608"/>
          </a:xfrm>
          <a:prstGeom prst="rect">
            <a:avLst/>
          </a:prstGeom>
        </p:spPr>
      </p:pic>
    </p:spTree>
    <p:extLst>
      <p:ext uri="{BB962C8B-B14F-4D97-AF65-F5344CB8AC3E}">
        <p14:creationId xmlns:p14="http://schemas.microsoft.com/office/powerpoint/2010/main" val="2311857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2FF65D3-B110-4A3C-A3F3-9B1549FD27F5}"/>
              </a:ext>
            </a:extLst>
          </p:cNvPr>
          <p:cNvSpPr txBox="1">
            <a:spLocks/>
          </p:cNvSpPr>
          <p:nvPr/>
        </p:nvSpPr>
        <p:spPr>
          <a:xfrm>
            <a:off x="580370" y="780870"/>
            <a:ext cx="9905998"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ndara" panose="020E0502030303020204" pitchFamily="34" charset="0"/>
              </a:rPr>
              <a:t>Pre-processing</a:t>
            </a:r>
          </a:p>
        </p:txBody>
      </p:sp>
      <p:sp>
        <p:nvSpPr>
          <p:cNvPr id="12" name="TextBox 11">
            <a:extLst>
              <a:ext uri="{FF2B5EF4-FFF2-40B4-BE49-F238E27FC236}">
                <a16:creationId xmlns:a16="http://schemas.microsoft.com/office/drawing/2014/main" id="{3B410FFD-9499-45E4-9A6F-9BF32D946B1B}"/>
              </a:ext>
            </a:extLst>
          </p:cNvPr>
          <p:cNvSpPr txBox="1"/>
          <p:nvPr/>
        </p:nvSpPr>
        <p:spPr>
          <a:xfrm>
            <a:off x="379696" y="1654837"/>
            <a:ext cx="11177131" cy="5078313"/>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The pre-processing had 3 major parts:</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pPr marL="285750" indent="-285750">
              <a:buFont typeface="Arial" panose="020B0604020202020204" pitchFamily="34" charset="0"/>
              <a:buChar char="•"/>
            </a:pPr>
            <a:r>
              <a:rPr lang="en-US" b="1" dirty="0">
                <a:latin typeface="Candara" panose="020E0502030303020204" pitchFamily="34" charset="0"/>
                <a:ea typeface="MS Mincho" panose="02020609040205080304" pitchFamily="49" charset="-128"/>
                <a:cs typeface="Times New Roman" panose="02020603050405020304" pitchFamily="18" charset="0"/>
              </a:rPr>
              <a:t>Data Leakage analysis</a:t>
            </a:r>
            <a:r>
              <a:rPr lang="en-US" dirty="0">
                <a:latin typeface="Candara" panose="020E0502030303020204" pitchFamily="34" charset="0"/>
                <a:ea typeface="MS Mincho" panose="02020609040205080304" pitchFamily="49" charset="-128"/>
                <a:cs typeface="Times New Roman" panose="02020603050405020304" pitchFamily="18" charset="0"/>
              </a:rPr>
              <a:t>. We checked with our dataset authors to </a:t>
            </a:r>
          </a:p>
          <a:p>
            <a:r>
              <a:rPr lang="en-US" dirty="0">
                <a:latin typeface="Candara" panose="020E0502030303020204" pitchFamily="34" charset="0"/>
                <a:ea typeface="MS Mincho" panose="02020609040205080304" pitchFamily="49" charset="-128"/>
                <a:cs typeface="Times New Roman" panose="02020603050405020304" pitchFamily="18" charset="0"/>
              </a:rPr>
              <a:t>	make sure there was no data leakage. Some features what might</a:t>
            </a:r>
          </a:p>
          <a:p>
            <a:pPr lvl="1"/>
            <a:r>
              <a:rPr lang="en-US" dirty="0">
                <a:latin typeface="Candara" panose="020E0502030303020204" pitchFamily="34" charset="0"/>
                <a:ea typeface="MS Mincho" panose="02020609040205080304" pitchFamily="49" charset="-128"/>
                <a:cs typeface="Times New Roman" panose="02020603050405020304" pitchFamily="18" charset="0"/>
              </a:rPr>
              <a:t>have constituted data leakage were analyzed, and we considered</a:t>
            </a:r>
          </a:p>
          <a:p>
            <a:r>
              <a:rPr lang="en-US" dirty="0">
                <a:latin typeface="Candara" panose="020E0502030303020204" pitchFamily="34" charset="0"/>
                <a:ea typeface="MS Mincho" panose="02020609040205080304" pitchFamily="49" charset="-128"/>
                <a:cs typeface="Times New Roman" panose="02020603050405020304" pitchFamily="18" charset="0"/>
              </a:rPr>
              <a:t>	just the country origin to be source of data leakage and removed it.</a:t>
            </a:r>
          </a:p>
          <a:p>
            <a:pPr marL="285750" indent="-285750">
              <a:buFont typeface="Arial" panose="020B0604020202020204" pitchFamily="34" charset="0"/>
              <a:buChar char="•"/>
            </a:pPr>
            <a:endParaRPr lang="en-US" dirty="0">
              <a:latin typeface="Candara" panose="020E0502030303020204" pitchFamily="34" charset="0"/>
              <a:ea typeface="MS Mincho" panose="02020609040205080304" pitchFamily="49" charset="-128"/>
              <a:cs typeface="Times New Roman" panose="02020603050405020304" pitchFamily="18" charset="0"/>
            </a:endParaRPr>
          </a:p>
          <a:p>
            <a:pPr marL="285750" indent="-285750">
              <a:buFont typeface="Arial" panose="020B0604020202020204" pitchFamily="34" charset="0"/>
              <a:buChar char="•"/>
            </a:pPr>
            <a:r>
              <a:rPr lang="en-US" b="1" dirty="0">
                <a:latin typeface="Candara" panose="020E0502030303020204" pitchFamily="34" charset="0"/>
                <a:ea typeface="MS Mincho" panose="02020609040205080304" pitchFamily="49" charset="-128"/>
                <a:cs typeface="Times New Roman" panose="02020603050405020304" pitchFamily="18" charset="0"/>
              </a:rPr>
              <a:t>Feature engineering</a:t>
            </a:r>
            <a:r>
              <a:rPr lang="en-US" dirty="0">
                <a:latin typeface="Candara" panose="020E0502030303020204" pitchFamily="34" charset="0"/>
                <a:ea typeface="MS Mincho" panose="02020609040205080304" pitchFamily="49" charset="-128"/>
                <a:cs typeface="Times New Roman" panose="02020603050405020304" pitchFamily="18" charset="0"/>
              </a:rPr>
              <a:t>. Using available data and domain knowledge </a:t>
            </a:r>
          </a:p>
          <a:p>
            <a:r>
              <a:rPr lang="en-US" dirty="0">
                <a:latin typeface="Candara" panose="020E0502030303020204" pitchFamily="34" charset="0"/>
                <a:ea typeface="MS Mincho" panose="02020609040205080304" pitchFamily="49" charset="-128"/>
                <a:cs typeface="Times New Roman" panose="02020603050405020304" pitchFamily="18" charset="0"/>
              </a:rPr>
              <a:t>	we created 3 more features:</a:t>
            </a:r>
          </a:p>
          <a:p>
            <a:pPr marL="800100" lvl="1" indent="-342900">
              <a:buAutoNum type="arabicPeriod"/>
            </a:pPr>
            <a:r>
              <a:rPr lang="en-US" dirty="0" err="1">
                <a:latin typeface="Candara" panose="020E0502030303020204" pitchFamily="34" charset="0"/>
                <a:ea typeface="MS Mincho" panose="02020609040205080304" pitchFamily="49" charset="-128"/>
                <a:cs typeface="Times New Roman" panose="02020603050405020304" pitchFamily="18" charset="0"/>
              </a:rPr>
              <a:t>arrival_day_of_week</a:t>
            </a:r>
            <a:endParaRPr lang="en-US" dirty="0">
              <a:latin typeface="Candara" panose="020E0502030303020204" pitchFamily="34" charset="0"/>
              <a:ea typeface="MS Mincho" panose="02020609040205080304" pitchFamily="49" charset="-128"/>
              <a:cs typeface="Times New Roman" panose="02020603050405020304" pitchFamily="18" charset="0"/>
            </a:endParaRPr>
          </a:p>
          <a:p>
            <a:pPr marL="800100" lvl="1" indent="-342900">
              <a:buAutoNum type="arabicPeriod"/>
            </a:pPr>
            <a:r>
              <a:rPr lang="en-US" dirty="0" err="1">
                <a:latin typeface="Candara" panose="020E0502030303020204" pitchFamily="34" charset="0"/>
                <a:ea typeface="MS Mincho" panose="02020609040205080304" pitchFamily="49" charset="-128"/>
                <a:cs typeface="Times New Roman" panose="02020603050405020304" pitchFamily="18" charset="0"/>
              </a:rPr>
              <a:t>booking_purpose</a:t>
            </a:r>
            <a:endParaRPr lang="en-US" dirty="0">
              <a:latin typeface="Candara" panose="020E0502030303020204" pitchFamily="34" charset="0"/>
              <a:ea typeface="MS Mincho" panose="02020609040205080304" pitchFamily="49" charset="-128"/>
              <a:cs typeface="Times New Roman" panose="02020603050405020304" pitchFamily="18" charset="0"/>
            </a:endParaRPr>
          </a:p>
          <a:p>
            <a:pPr marL="800100" lvl="1" indent="-342900">
              <a:buAutoNum type="arabicPeriod"/>
            </a:pPr>
            <a:r>
              <a:rPr lang="en-US" dirty="0" err="1">
                <a:latin typeface="Candara" panose="020E0502030303020204" pitchFamily="34" charset="0"/>
                <a:ea typeface="MS Mincho" panose="02020609040205080304" pitchFamily="49" charset="-128"/>
                <a:cs typeface="Times New Roman" panose="02020603050405020304" pitchFamily="18" charset="0"/>
              </a:rPr>
              <a:t>received_different_room</a:t>
            </a:r>
            <a:endParaRPr lang="en-US"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pPr marL="285750" indent="-285750">
              <a:buFont typeface="Arial" panose="020B0604020202020204" pitchFamily="34" charset="0"/>
              <a:buChar char="•"/>
            </a:pPr>
            <a:r>
              <a:rPr lang="en-US" b="1" dirty="0">
                <a:latin typeface="Candara" panose="020E0502030303020204" pitchFamily="34" charset="0"/>
                <a:ea typeface="MS Mincho" panose="02020609040205080304" pitchFamily="49" charset="-128"/>
                <a:cs typeface="Times New Roman" panose="02020603050405020304" pitchFamily="18" charset="0"/>
              </a:rPr>
              <a:t>Customer segmentation using Unsupervised Learning</a:t>
            </a:r>
            <a:r>
              <a:rPr lang="en-US" dirty="0">
                <a:latin typeface="Candara" panose="020E0502030303020204" pitchFamily="34" charset="0"/>
                <a:ea typeface="MS Mincho" panose="02020609040205080304" pitchFamily="49" charset="-128"/>
                <a:cs typeface="Times New Roman" panose="02020603050405020304" pitchFamily="18" charset="0"/>
              </a:rPr>
              <a:t> </a:t>
            </a:r>
          </a:p>
          <a:p>
            <a:r>
              <a:rPr lang="en-US" dirty="0">
                <a:latin typeface="Candara" panose="020E0502030303020204" pitchFamily="34" charset="0"/>
                <a:ea typeface="MS Mincho" panose="02020609040205080304" pitchFamily="49" charset="-128"/>
                <a:cs typeface="Times New Roman" panose="02020603050405020304" pitchFamily="18" charset="0"/>
              </a:rPr>
              <a:t>	(</a:t>
            </a:r>
            <a:r>
              <a:rPr lang="en-US" dirty="0" err="1">
                <a:latin typeface="Candara" panose="020E0502030303020204" pitchFamily="34" charset="0"/>
                <a:ea typeface="MS Mincho" panose="02020609040205080304" pitchFamily="49" charset="-128"/>
                <a:cs typeface="Times New Roman" panose="02020603050405020304" pitchFamily="18" charset="0"/>
              </a:rPr>
              <a:t>Kmeans</a:t>
            </a:r>
            <a:r>
              <a:rPr lang="en-US" dirty="0">
                <a:latin typeface="Candara" panose="020E0502030303020204" pitchFamily="34" charset="0"/>
                <a:ea typeface="MS Mincho" panose="02020609040205080304" pitchFamily="49" charset="-128"/>
                <a:cs typeface="Times New Roman" panose="02020603050405020304" pitchFamily="18" charset="0"/>
              </a:rPr>
              <a:t>). We used elbow method and silhouette</a:t>
            </a:r>
          </a:p>
          <a:p>
            <a:r>
              <a:rPr lang="en-US" dirty="0">
                <a:latin typeface="Candara" panose="020E0502030303020204" pitchFamily="34" charset="0"/>
                <a:ea typeface="MS Mincho" panose="02020609040205080304" pitchFamily="49" charset="-128"/>
                <a:cs typeface="Times New Roman" panose="02020603050405020304" pitchFamily="18" charset="0"/>
              </a:rPr>
              <a:t>	scores and plots to find the optimal number of cluster: 5.</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endParaRPr lang="en-US" dirty="0">
              <a:latin typeface="Candara" panose="020E0502030303020204" pitchFamily="34" charset="0"/>
              <a:ea typeface="MS Mincho" panose="02020609040205080304" pitchFamily="49" charset="-128"/>
              <a:cs typeface="Times New Roman" panose="02020603050405020304" pitchFamily="18" charset="0"/>
            </a:endParaRPr>
          </a:p>
        </p:txBody>
      </p:sp>
      <p:pic>
        <p:nvPicPr>
          <p:cNvPr id="13" name="Picture 12" descr="Chart, bar chart&#10;&#10;Description automatically generated">
            <a:extLst>
              <a:ext uri="{FF2B5EF4-FFF2-40B4-BE49-F238E27FC236}">
                <a16:creationId xmlns:a16="http://schemas.microsoft.com/office/drawing/2014/main" id="{C9BB4023-2AF1-448B-81E7-3CECE7C697F6}"/>
              </a:ext>
            </a:extLst>
          </p:cNvPr>
          <p:cNvPicPr/>
          <p:nvPr/>
        </p:nvPicPr>
        <p:blipFill>
          <a:blip r:embed="rId2">
            <a:extLst>
              <a:ext uri="{28A0092B-C50C-407E-A947-70E740481C1C}">
                <a14:useLocalDpi xmlns:a14="http://schemas.microsoft.com/office/drawing/2010/main" val="0"/>
              </a:ext>
            </a:extLst>
          </a:blip>
          <a:stretch>
            <a:fillRect/>
          </a:stretch>
        </p:blipFill>
        <p:spPr>
          <a:xfrm>
            <a:off x="7550093" y="745320"/>
            <a:ext cx="4533050" cy="1971547"/>
          </a:xfrm>
          <a:prstGeom prst="rect">
            <a:avLst/>
          </a:prstGeom>
        </p:spPr>
      </p:pic>
      <p:grpSp>
        <p:nvGrpSpPr>
          <p:cNvPr id="14" name="Group 13">
            <a:extLst>
              <a:ext uri="{FF2B5EF4-FFF2-40B4-BE49-F238E27FC236}">
                <a16:creationId xmlns:a16="http://schemas.microsoft.com/office/drawing/2014/main" id="{122DBFAB-8B86-4222-A5B3-8845F8144B59}"/>
              </a:ext>
            </a:extLst>
          </p:cNvPr>
          <p:cNvGrpSpPr/>
          <p:nvPr/>
        </p:nvGrpSpPr>
        <p:grpSpPr>
          <a:xfrm>
            <a:off x="117445" y="100668"/>
            <a:ext cx="11965697" cy="508932"/>
            <a:chOff x="117446" y="100668"/>
            <a:chExt cx="6905802" cy="508932"/>
          </a:xfrm>
        </p:grpSpPr>
        <p:sp>
          <p:nvSpPr>
            <p:cNvPr id="15" name="Rectangle 14">
              <a:extLst>
                <a:ext uri="{FF2B5EF4-FFF2-40B4-BE49-F238E27FC236}">
                  <a16:creationId xmlns:a16="http://schemas.microsoft.com/office/drawing/2014/main" id="{04C6590E-F00D-4470-8E0D-1F2ACC64FD8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6" name="Rectangle 15">
              <a:extLst>
                <a:ext uri="{FF2B5EF4-FFF2-40B4-BE49-F238E27FC236}">
                  <a16:creationId xmlns:a16="http://schemas.microsoft.com/office/drawing/2014/main" id="{58A3C650-68D5-4271-A985-E860E06F8A2E}"/>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7" name="Rectangle 16">
              <a:extLst>
                <a:ext uri="{FF2B5EF4-FFF2-40B4-BE49-F238E27FC236}">
                  <a16:creationId xmlns:a16="http://schemas.microsoft.com/office/drawing/2014/main" id="{0A833E72-EAB9-4C04-B5E5-8A3E3DADE51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8" name="Rectangle 17">
              <a:extLst>
                <a:ext uri="{FF2B5EF4-FFF2-40B4-BE49-F238E27FC236}">
                  <a16:creationId xmlns:a16="http://schemas.microsoft.com/office/drawing/2014/main" id="{3135E735-DFD9-4C04-8FEC-9E2B7FE1D722}"/>
                </a:ext>
              </a:extLst>
            </p:cNvPr>
            <p:cNvSpPr/>
            <p:nvPr/>
          </p:nvSpPr>
          <p:spPr>
            <a:xfrm>
              <a:off x="3646547"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9" name="Rectangle 18">
              <a:extLst>
                <a:ext uri="{FF2B5EF4-FFF2-40B4-BE49-F238E27FC236}">
                  <a16:creationId xmlns:a16="http://schemas.microsoft.com/office/drawing/2014/main" id="{F2AE1978-1D21-4FAE-B395-A18957ED72FA}"/>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20" name="Rectangle 19">
              <a:extLst>
                <a:ext uri="{FF2B5EF4-FFF2-40B4-BE49-F238E27FC236}">
                  <a16:creationId xmlns:a16="http://schemas.microsoft.com/office/drawing/2014/main" id="{E879E35C-3E24-4D4F-8BFF-E3608B9777AE}"/>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1" name="Picture 20" descr="Chart, scatter chart&#10;&#10;Description automatically generated">
            <a:extLst>
              <a:ext uri="{FF2B5EF4-FFF2-40B4-BE49-F238E27FC236}">
                <a16:creationId xmlns:a16="http://schemas.microsoft.com/office/drawing/2014/main" id="{31FD773B-C20A-43BF-853F-E0F3A8BD229E}"/>
              </a:ext>
            </a:extLst>
          </p:cNvPr>
          <p:cNvPicPr/>
          <p:nvPr/>
        </p:nvPicPr>
        <p:blipFill>
          <a:blip r:embed="rId3">
            <a:extLst>
              <a:ext uri="{28A0092B-C50C-407E-A947-70E740481C1C}">
                <a14:useLocalDpi xmlns:a14="http://schemas.microsoft.com/office/drawing/2010/main" val="0"/>
              </a:ext>
            </a:extLst>
          </a:blip>
          <a:stretch>
            <a:fillRect/>
          </a:stretch>
        </p:blipFill>
        <p:spPr>
          <a:xfrm>
            <a:off x="7550092" y="2776330"/>
            <a:ext cx="4533050" cy="1971547"/>
          </a:xfrm>
          <a:prstGeom prst="rect">
            <a:avLst/>
          </a:prstGeom>
        </p:spPr>
      </p:pic>
      <p:pic>
        <p:nvPicPr>
          <p:cNvPr id="22" name="Picture 21" descr="Chart, scatter chart&#10;&#10;Description automatically generated">
            <a:extLst>
              <a:ext uri="{FF2B5EF4-FFF2-40B4-BE49-F238E27FC236}">
                <a16:creationId xmlns:a16="http://schemas.microsoft.com/office/drawing/2014/main" id="{E29E591D-7F8E-422B-9836-F3A965D0A33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09189" y="4840156"/>
            <a:ext cx="2054377" cy="1896203"/>
          </a:xfrm>
          <a:prstGeom prst="rect">
            <a:avLst/>
          </a:prstGeom>
          <a:noFill/>
          <a:ln>
            <a:noFill/>
          </a:ln>
        </p:spPr>
      </p:pic>
      <p:pic>
        <p:nvPicPr>
          <p:cNvPr id="23" name="Picture 22" descr="Chart, funnel chart, surface chart&#10;&#10;Description automatically generated">
            <a:extLst>
              <a:ext uri="{FF2B5EF4-FFF2-40B4-BE49-F238E27FC236}">
                <a16:creationId xmlns:a16="http://schemas.microsoft.com/office/drawing/2014/main" id="{9ACE9C5F-200A-4942-8865-62ACAF7B3A1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31604" y="4840156"/>
            <a:ext cx="3551538" cy="1917176"/>
          </a:xfrm>
          <a:prstGeom prst="rect">
            <a:avLst/>
          </a:prstGeom>
          <a:noFill/>
          <a:ln>
            <a:noFill/>
          </a:ln>
        </p:spPr>
      </p:pic>
    </p:spTree>
    <p:extLst>
      <p:ext uri="{BB962C8B-B14F-4D97-AF65-F5344CB8AC3E}">
        <p14:creationId xmlns:p14="http://schemas.microsoft.com/office/powerpoint/2010/main" val="3518293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92946" y="689294"/>
            <a:ext cx="10518905" cy="87396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ndara" panose="020E0502030303020204" pitchFamily="34" charset="0"/>
              </a:rPr>
              <a:t>modeling</a:t>
            </a:r>
            <a:endParaRPr lang="en-US" dirty="0">
              <a:latin typeface="Candara" panose="020E0502030303020204" pitchFamily="34" charset="0"/>
            </a:endParaRPr>
          </a:p>
        </p:txBody>
      </p:sp>
      <p:sp>
        <p:nvSpPr>
          <p:cNvPr id="12" name="TextBox 11">
            <a:extLst>
              <a:ext uri="{FF2B5EF4-FFF2-40B4-BE49-F238E27FC236}">
                <a16:creationId xmlns:a16="http://schemas.microsoft.com/office/drawing/2014/main" id="{D6F1A6D5-C7FF-4F88-91EC-33C9EEEA38A0}"/>
              </a:ext>
            </a:extLst>
          </p:cNvPr>
          <p:cNvSpPr txBox="1"/>
          <p:nvPr/>
        </p:nvSpPr>
        <p:spPr>
          <a:xfrm>
            <a:off x="192946" y="1333850"/>
            <a:ext cx="8441444" cy="5078313"/>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Metrics used: Accuracy and ROC’s area under the curve for ranking and additional confusion matrix and classification report from visualization. We used a </a:t>
            </a:r>
            <a:r>
              <a:rPr lang="en-US" dirty="0" err="1">
                <a:latin typeface="Candara" panose="020E0502030303020204" pitchFamily="34" charset="0"/>
                <a:ea typeface="MS Mincho" panose="02020609040205080304" pitchFamily="49" charset="-128"/>
                <a:cs typeface="Times New Roman" panose="02020603050405020304" pitchFamily="18" charset="0"/>
              </a:rPr>
              <a:t>DataFrame</a:t>
            </a:r>
            <a:r>
              <a:rPr lang="en-US" dirty="0">
                <a:latin typeface="Candara" panose="020E0502030303020204" pitchFamily="34" charset="0"/>
                <a:ea typeface="MS Mincho" panose="02020609040205080304" pitchFamily="49" charset="-128"/>
                <a:cs typeface="Times New Roman" panose="02020603050405020304" pitchFamily="18" charset="0"/>
              </a:rPr>
              <a:t> to save the metrics.</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The models used were: LogisticRegression, KNN, Random Forest Tree and Catboost.</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Other Tools used:</a:t>
            </a:r>
          </a:p>
          <a:p>
            <a:pPr marL="285750" indent="-285750">
              <a:buFont typeface="Arial" panose="020B0604020202020204" pitchFamily="34" charset="0"/>
              <a:buChar char="•"/>
            </a:pPr>
            <a:r>
              <a:rPr lang="en-US" dirty="0">
                <a:latin typeface="Candara" panose="020E0502030303020204" pitchFamily="34" charset="0"/>
                <a:ea typeface="MS Mincho" panose="02020609040205080304" pitchFamily="49" charset="-128"/>
                <a:cs typeface="Times New Roman" panose="02020603050405020304" pitchFamily="18" charset="0"/>
              </a:rPr>
              <a:t>Hyperparameter Tuning Using </a:t>
            </a:r>
            <a:r>
              <a:rPr lang="en-US" dirty="0" err="1">
                <a:latin typeface="Candara" panose="020E0502030303020204" pitchFamily="34" charset="0"/>
                <a:ea typeface="MS Mincho" panose="02020609040205080304" pitchFamily="49" charset="-128"/>
                <a:cs typeface="Times New Roman" panose="02020603050405020304" pitchFamily="18" charset="0"/>
              </a:rPr>
              <a:t>GridsearchCV</a:t>
            </a:r>
            <a:r>
              <a:rPr lang="en-US" dirty="0">
                <a:latin typeface="Candara" panose="020E0502030303020204" pitchFamily="34" charset="0"/>
                <a:ea typeface="MS Mincho" panose="02020609040205080304" pitchFamily="49" charset="-128"/>
                <a:cs typeface="Times New Roman" panose="02020603050405020304" pitchFamily="18" charset="0"/>
              </a:rPr>
              <a:t> and </a:t>
            </a:r>
            <a:r>
              <a:rPr lang="en-US" dirty="0" err="1">
                <a:latin typeface="Candara" panose="020E0502030303020204" pitchFamily="34" charset="0"/>
                <a:ea typeface="MS Mincho" panose="02020609040205080304" pitchFamily="49" charset="-128"/>
                <a:cs typeface="Times New Roman" panose="02020603050405020304" pitchFamily="18" charset="0"/>
              </a:rPr>
              <a:t>RandomSearchCV</a:t>
            </a:r>
            <a:endParaRPr lang="en-US" dirty="0">
              <a:latin typeface="Candara" panose="020E0502030303020204" pitchFamily="34" charset="0"/>
              <a:ea typeface="MS Mincho" panose="02020609040205080304" pitchFamily="49" charset="-128"/>
              <a:cs typeface="Times New Roman" panose="02020603050405020304" pitchFamily="18" charset="0"/>
            </a:endParaRPr>
          </a:p>
          <a:p>
            <a:pPr marL="285750" indent="-285750">
              <a:buFont typeface="Arial" panose="020B0604020202020204" pitchFamily="34" charset="0"/>
              <a:buChar char="•"/>
            </a:pPr>
            <a:r>
              <a:rPr lang="en-US" dirty="0">
                <a:latin typeface="Candara" panose="020E0502030303020204" pitchFamily="34" charset="0"/>
                <a:ea typeface="MS Mincho" panose="02020609040205080304" pitchFamily="49" charset="-128"/>
                <a:cs typeface="Times New Roman" panose="02020603050405020304" pitchFamily="18" charset="0"/>
              </a:rPr>
              <a:t>Regularization using Lasso or </a:t>
            </a:r>
          </a:p>
          <a:p>
            <a:r>
              <a:rPr lang="en-US" dirty="0">
                <a:latin typeface="Candara" panose="020E0502030303020204" pitchFamily="34" charset="0"/>
                <a:ea typeface="MS Mincho" panose="02020609040205080304" pitchFamily="49" charset="-128"/>
                <a:cs typeface="Times New Roman" panose="02020603050405020304" pitchFamily="18" charset="0"/>
              </a:rPr>
              <a:t>	Ridge</a:t>
            </a:r>
          </a:p>
          <a:p>
            <a:pPr marL="285750" indent="-285750">
              <a:buFont typeface="Arial" panose="020B0604020202020204" pitchFamily="34" charset="0"/>
              <a:buChar char="•"/>
            </a:pPr>
            <a:r>
              <a:rPr lang="en-US" dirty="0">
                <a:latin typeface="Candara" panose="020E0502030303020204" pitchFamily="34" charset="0"/>
                <a:ea typeface="MS Mincho" panose="02020609040205080304" pitchFamily="49" charset="-128"/>
                <a:cs typeface="Times New Roman" panose="02020603050405020304" pitchFamily="18" charset="0"/>
              </a:rPr>
              <a:t>Feature Decomposition using PCA </a:t>
            </a:r>
          </a:p>
          <a:p>
            <a:pPr marL="285750" indent="-285750">
              <a:buFont typeface="Arial" panose="020B0604020202020204" pitchFamily="34" charset="0"/>
              <a:buChar char="•"/>
            </a:pPr>
            <a:r>
              <a:rPr lang="en-US" dirty="0">
                <a:latin typeface="Candara" panose="020E0502030303020204" pitchFamily="34" charset="0"/>
                <a:ea typeface="MS Mincho" panose="02020609040205080304" pitchFamily="49" charset="-128"/>
                <a:cs typeface="Times New Roman" panose="02020603050405020304" pitchFamily="18" charset="0"/>
              </a:rPr>
              <a:t>Feature Selection using </a:t>
            </a:r>
          </a:p>
          <a:p>
            <a:r>
              <a:rPr lang="en-US" dirty="0">
                <a:latin typeface="Candara" panose="020E0502030303020204" pitchFamily="34" charset="0"/>
                <a:ea typeface="MS Mincho" panose="02020609040205080304" pitchFamily="49" charset="-128"/>
                <a:cs typeface="Times New Roman" panose="02020603050405020304" pitchFamily="18" charset="0"/>
              </a:rPr>
              <a:t>	</a:t>
            </a:r>
            <a:r>
              <a:rPr lang="en-US" dirty="0" err="1">
                <a:latin typeface="Candara" panose="020E0502030303020204" pitchFamily="34" charset="0"/>
                <a:ea typeface="MS Mincho" panose="02020609040205080304" pitchFamily="49" charset="-128"/>
                <a:cs typeface="Times New Roman" panose="02020603050405020304" pitchFamily="18" charset="0"/>
              </a:rPr>
              <a:t>permutation_importance</a:t>
            </a:r>
            <a:r>
              <a:rPr lang="en-US" dirty="0">
                <a:latin typeface="Candara" panose="020E0502030303020204" pitchFamily="34" charset="0"/>
                <a:ea typeface="MS Mincho" panose="02020609040205080304" pitchFamily="49" charset="-128"/>
                <a:cs typeface="Times New Roman" panose="02020603050405020304" pitchFamily="18" charset="0"/>
              </a:rPr>
              <a:t> and </a:t>
            </a:r>
          </a:p>
          <a:p>
            <a:r>
              <a:rPr lang="en-US" dirty="0">
                <a:latin typeface="Candara" panose="020E0502030303020204" pitchFamily="34" charset="0"/>
                <a:ea typeface="MS Mincho" panose="02020609040205080304" pitchFamily="49" charset="-128"/>
                <a:cs typeface="Times New Roman" panose="02020603050405020304" pitchFamily="18" charset="0"/>
              </a:rPr>
              <a:t>	feature_importances_</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Best model – RFT with n_estimators = 200</a:t>
            </a:r>
          </a:p>
          <a:p>
            <a:r>
              <a:rPr lang="en-US" dirty="0">
                <a:latin typeface="Candara" panose="020E0502030303020204" pitchFamily="34" charset="0"/>
                <a:ea typeface="MS Mincho" panose="02020609040205080304" pitchFamily="49" charset="-128"/>
                <a:cs typeface="Times New Roman" panose="02020603050405020304" pitchFamily="18" charset="0"/>
              </a:rPr>
              <a:t>Accuracy: 0.8726 </a:t>
            </a:r>
          </a:p>
          <a:p>
            <a:r>
              <a:rPr lang="en-US" dirty="0">
                <a:latin typeface="Candara" panose="020E0502030303020204" pitchFamily="34" charset="0"/>
                <a:ea typeface="MS Mincho" panose="02020609040205080304" pitchFamily="49" charset="-128"/>
                <a:cs typeface="Times New Roman" panose="02020603050405020304" pitchFamily="18" charset="0"/>
              </a:rPr>
              <a:t>roc_auc score: 0.9375 </a:t>
            </a: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pic>
        <p:nvPicPr>
          <p:cNvPr id="22" name="Picture 21" descr="Chart, line chart&#10;&#10;Description automatically generated">
            <a:extLst>
              <a:ext uri="{FF2B5EF4-FFF2-40B4-BE49-F238E27FC236}">
                <a16:creationId xmlns:a16="http://schemas.microsoft.com/office/drawing/2014/main" id="{2D21F273-8E6B-4E48-8B8C-9EED67D6FD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62943" y="4453777"/>
            <a:ext cx="5106622" cy="2202110"/>
          </a:xfrm>
          <a:prstGeom prst="rect">
            <a:avLst/>
          </a:prstGeom>
          <a:noFill/>
          <a:ln>
            <a:noFill/>
          </a:ln>
        </p:spPr>
      </p:pic>
      <p:pic>
        <p:nvPicPr>
          <p:cNvPr id="23" name="Picture 22" descr="Chart&#10;&#10;Description automatically generated">
            <a:extLst>
              <a:ext uri="{FF2B5EF4-FFF2-40B4-BE49-F238E27FC236}">
                <a16:creationId xmlns:a16="http://schemas.microsoft.com/office/drawing/2014/main" id="{7EAED9B1-B659-4101-8D74-E832B781F28B}"/>
              </a:ext>
            </a:extLst>
          </p:cNvPr>
          <p:cNvPicPr/>
          <p:nvPr/>
        </p:nvPicPr>
        <p:blipFill rotWithShape="1">
          <a:blip r:embed="rId3"/>
          <a:srcRect r="33481"/>
          <a:stretch/>
        </p:blipFill>
        <p:spPr bwMode="auto">
          <a:xfrm>
            <a:off x="9672506" y="2131572"/>
            <a:ext cx="2410636" cy="45243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432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74253" y="959257"/>
            <a:ext cx="5163328" cy="17168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20" name="Title 1">
            <a:extLst>
              <a:ext uri="{FF2B5EF4-FFF2-40B4-BE49-F238E27FC236}">
                <a16:creationId xmlns:a16="http://schemas.microsoft.com/office/drawing/2014/main" id="{78AE164A-0FA6-417D-AE2E-C25EEE0BB014}"/>
              </a:ext>
            </a:extLst>
          </p:cNvPr>
          <p:cNvSpPr txBox="1">
            <a:spLocks/>
          </p:cNvSpPr>
          <p:nvPr/>
        </p:nvSpPr>
        <p:spPr>
          <a:xfrm>
            <a:off x="1678309" y="700573"/>
            <a:ext cx="7683804"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sp>
        <p:nvSpPr>
          <p:cNvPr id="21" name="TextBox 20">
            <a:extLst>
              <a:ext uri="{FF2B5EF4-FFF2-40B4-BE49-F238E27FC236}">
                <a16:creationId xmlns:a16="http://schemas.microsoft.com/office/drawing/2014/main" id="{23F88EE6-0B36-40E8-B712-4A74A031ED16}"/>
              </a:ext>
            </a:extLst>
          </p:cNvPr>
          <p:cNvSpPr txBox="1"/>
          <p:nvPr/>
        </p:nvSpPr>
        <p:spPr>
          <a:xfrm>
            <a:off x="548511" y="2057589"/>
            <a:ext cx="8609223" cy="3416320"/>
          </a:xfrm>
          <a:prstGeom prst="rect">
            <a:avLst/>
          </a:prstGeom>
          <a:noFill/>
        </p:spPr>
        <p:txBody>
          <a:bodyPr wrap="square" rtlCol="0">
            <a:spAutoFit/>
          </a:bodyPr>
          <a:lstStyle/>
          <a:p>
            <a:r>
              <a:rPr lang="en-US" dirty="0">
                <a:latin typeface="Candara" panose="020E0502030303020204" pitchFamily="34" charset="0"/>
                <a:ea typeface="MS Mincho" panose="02020609040205080304" pitchFamily="49" charset="-128"/>
                <a:cs typeface="Times New Roman" panose="02020603050405020304" pitchFamily="18" charset="0"/>
              </a:rPr>
              <a:t>One aspect had under consideration was to have the prediction as fast as possible.</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Identified 2 possible models that can be deployed:</a:t>
            </a:r>
          </a:p>
          <a:p>
            <a:pPr marL="742950" lvl="1" indent="-285750">
              <a:buFont typeface="Arial" panose="020B0604020202020204" pitchFamily="34" charset="0"/>
              <a:buChar char="•"/>
            </a:pPr>
            <a:r>
              <a:rPr lang="fr-FR" i="1" dirty="0">
                <a:latin typeface="Candara" panose="020E0502030303020204" pitchFamily="34" charset="0"/>
                <a:ea typeface="MS Mincho" panose="02020609040205080304" pitchFamily="49" charset="-128"/>
                <a:cs typeface="Times New Roman" panose="02020603050405020304" pitchFamily="18" charset="0"/>
              </a:rPr>
              <a:t>Front Desk </a:t>
            </a:r>
            <a:r>
              <a:rPr lang="fr-FR" i="1" dirty="0" err="1">
                <a:latin typeface="Candara" panose="020E0502030303020204" pitchFamily="34" charset="0"/>
                <a:ea typeface="MS Mincho" panose="02020609040205080304" pitchFamily="49" charset="-128"/>
                <a:cs typeface="Times New Roman" panose="02020603050405020304" pitchFamily="18" charset="0"/>
              </a:rPr>
              <a:t>Cancellations</a:t>
            </a:r>
            <a:r>
              <a:rPr lang="fr-FR" i="1" dirty="0">
                <a:latin typeface="Candara" panose="020E0502030303020204" pitchFamily="34" charset="0"/>
                <a:ea typeface="MS Mincho" panose="02020609040205080304" pitchFamily="49" charset="-128"/>
                <a:cs typeface="Times New Roman" panose="02020603050405020304" pitchFamily="18" charset="0"/>
              </a:rPr>
              <a:t> Percentage model. </a:t>
            </a:r>
          </a:p>
          <a:p>
            <a:pPr marL="742950" lvl="1" indent="-285750">
              <a:buFont typeface="Arial" panose="020B0604020202020204" pitchFamily="34" charset="0"/>
              <a:buChar char="•"/>
            </a:pPr>
            <a:r>
              <a:rPr lang="en-US" i="1" dirty="0">
                <a:latin typeface="Candara" panose="020E0502030303020204" pitchFamily="34" charset="0"/>
                <a:ea typeface="MS Mincho" panose="02020609040205080304" pitchFamily="49" charset="-128"/>
                <a:cs typeface="Times New Roman" panose="02020603050405020304" pitchFamily="18" charset="0"/>
              </a:rPr>
              <a:t>Monthly Cancellations Assessment.</a:t>
            </a:r>
          </a:p>
          <a:p>
            <a:pPr lvl="1"/>
            <a:endParaRPr lang="en-US" i="1"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Manually created a new random booking and calculated the prediction.</a:t>
            </a:r>
          </a:p>
          <a:p>
            <a:endParaRPr lang="en-US" dirty="0">
              <a:latin typeface="Candara" panose="020E0502030303020204" pitchFamily="34" charset="0"/>
              <a:ea typeface="MS Mincho" panose="02020609040205080304" pitchFamily="49" charset="-128"/>
              <a:cs typeface="Times New Roman" panose="02020603050405020304" pitchFamily="18" charset="0"/>
            </a:endParaRPr>
          </a:p>
          <a:p>
            <a:r>
              <a:rPr lang="en-US" dirty="0">
                <a:latin typeface="Candara" panose="020E0502030303020204" pitchFamily="34" charset="0"/>
                <a:ea typeface="MS Mincho" panose="02020609040205080304" pitchFamily="49" charset="-128"/>
                <a:cs typeface="Times New Roman" panose="02020603050405020304" pitchFamily="18" charset="0"/>
              </a:rPr>
              <a:t>The predicted probability is 0.52, so a </a:t>
            </a:r>
          </a:p>
          <a:p>
            <a:r>
              <a:rPr lang="en-US" dirty="0">
                <a:latin typeface="Candara" panose="020E0502030303020204" pitchFamily="34" charset="0"/>
                <a:ea typeface="MS Mincho" panose="02020609040205080304" pitchFamily="49" charset="-128"/>
                <a:cs typeface="Times New Roman" panose="02020603050405020304" pitchFamily="18" charset="0"/>
              </a:rPr>
              <a:t>52% cancellation percentage.</a:t>
            </a:r>
          </a:p>
          <a:p>
            <a:pPr marL="742950" lvl="1" indent="-285750">
              <a:buFont typeface="Arial" panose="020B0604020202020204" pitchFamily="34" charset="0"/>
              <a:buChar char="•"/>
            </a:pPr>
            <a:endParaRPr lang="en-US" i="1" dirty="0">
              <a:latin typeface="Candara" panose="020E0502030303020204" pitchFamily="34" charset="0"/>
              <a:ea typeface="MS Mincho" panose="02020609040205080304" pitchFamily="49" charset="-128"/>
              <a:cs typeface="Times New Roman" panose="02020603050405020304" pitchFamily="18" charset="0"/>
            </a:endParaRPr>
          </a:p>
          <a:p>
            <a:pPr lvl="1"/>
            <a:endParaRPr lang="en-US" i="1" dirty="0">
              <a:latin typeface="Candara" panose="020E0502030303020204" pitchFamily="34" charset="0"/>
              <a:ea typeface="MS Mincho" panose="02020609040205080304" pitchFamily="49" charset="-128"/>
              <a:cs typeface="Times New Roman" panose="02020603050405020304" pitchFamily="18" charset="0"/>
            </a:endParaRPr>
          </a:p>
        </p:txBody>
      </p:sp>
      <p:pic>
        <p:nvPicPr>
          <p:cNvPr id="24" name="Picture 23" descr="Text, letter&#10;&#10;Description automatically generated">
            <a:extLst>
              <a:ext uri="{FF2B5EF4-FFF2-40B4-BE49-F238E27FC236}">
                <a16:creationId xmlns:a16="http://schemas.microsoft.com/office/drawing/2014/main" id="{FF88D1FC-6BA3-4688-A2BB-59FF985C5EC9}"/>
              </a:ext>
            </a:extLst>
          </p:cNvPr>
          <p:cNvPicPr/>
          <p:nvPr/>
        </p:nvPicPr>
        <p:blipFill>
          <a:blip r:embed="rId2">
            <a:extLst>
              <a:ext uri="{28A0092B-C50C-407E-A947-70E740481C1C}">
                <a14:useLocalDpi xmlns:a14="http://schemas.microsoft.com/office/drawing/2010/main" val="0"/>
              </a:ext>
            </a:extLst>
          </a:blip>
          <a:stretch>
            <a:fillRect/>
          </a:stretch>
        </p:blipFill>
        <p:spPr>
          <a:xfrm>
            <a:off x="9681618" y="1381522"/>
            <a:ext cx="2341880" cy="2743200"/>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CCD881CE-4ED6-481C-BE4D-48D151B246F8}"/>
              </a:ext>
            </a:extLst>
          </p:cNvPr>
          <p:cNvPicPr/>
          <p:nvPr/>
        </p:nvPicPr>
        <p:blipFill>
          <a:blip r:embed="rId3"/>
          <a:stretch>
            <a:fillRect/>
          </a:stretch>
        </p:blipFill>
        <p:spPr>
          <a:xfrm>
            <a:off x="5965598" y="5572527"/>
            <a:ext cx="6057900" cy="833755"/>
          </a:xfrm>
          <a:prstGeom prst="rect">
            <a:avLst/>
          </a:prstGeom>
        </p:spPr>
      </p:pic>
      <p:pic>
        <p:nvPicPr>
          <p:cNvPr id="28" name="Picture 27" descr="Graphical user interface, text, application, email&#10;&#10;Description automatically generated">
            <a:extLst>
              <a:ext uri="{FF2B5EF4-FFF2-40B4-BE49-F238E27FC236}">
                <a16:creationId xmlns:a16="http://schemas.microsoft.com/office/drawing/2014/main" id="{AF21D446-CF7F-4EA1-8047-FED34C8AC330}"/>
              </a:ext>
            </a:extLst>
          </p:cNvPr>
          <p:cNvPicPr/>
          <p:nvPr/>
        </p:nvPicPr>
        <p:blipFill>
          <a:blip r:embed="rId4"/>
          <a:stretch>
            <a:fillRect/>
          </a:stretch>
        </p:blipFill>
        <p:spPr>
          <a:xfrm>
            <a:off x="5965598" y="4361978"/>
            <a:ext cx="6057900" cy="951865"/>
          </a:xfrm>
          <a:prstGeom prst="rect">
            <a:avLst/>
          </a:prstGeom>
        </p:spPr>
      </p:pic>
      <p:sp>
        <p:nvSpPr>
          <p:cNvPr id="29" name="Title 1">
            <a:extLst>
              <a:ext uri="{FF2B5EF4-FFF2-40B4-BE49-F238E27FC236}">
                <a16:creationId xmlns:a16="http://schemas.microsoft.com/office/drawing/2014/main" id="{F2106099-AB3C-4FB9-9F77-90CE6D5592C6}"/>
              </a:ext>
            </a:extLst>
          </p:cNvPr>
          <p:cNvSpPr txBox="1">
            <a:spLocks/>
          </p:cNvSpPr>
          <p:nvPr/>
        </p:nvSpPr>
        <p:spPr>
          <a:xfrm>
            <a:off x="1636364" y="609600"/>
            <a:ext cx="8170366"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Recommendations</a:t>
            </a:r>
          </a:p>
          <a:p>
            <a:r>
              <a:rPr lang="en-US" dirty="0">
                <a:latin typeface="Candara" panose="020E0502030303020204" pitchFamily="34" charset="0"/>
              </a:rPr>
              <a:t>model implementation and usability</a:t>
            </a:r>
          </a:p>
        </p:txBody>
      </p:sp>
    </p:spTree>
    <p:extLst>
      <p:ext uri="{BB962C8B-B14F-4D97-AF65-F5344CB8AC3E}">
        <p14:creationId xmlns:p14="http://schemas.microsoft.com/office/powerpoint/2010/main" val="2482842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C08339-8FB9-4025-A0D1-ED42ABD5D524}"/>
              </a:ext>
            </a:extLst>
          </p:cNvPr>
          <p:cNvSpPr txBox="1">
            <a:spLocks/>
          </p:cNvSpPr>
          <p:nvPr/>
        </p:nvSpPr>
        <p:spPr>
          <a:xfrm>
            <a:off x="1174253" y="959257"/>
            <a:ext cx="5163328" cy="17168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Candara" panose="020E0502030303020204" pitchFamily="34" charset="0"/>
            </a:endParaRPr>
          </a:p>
        </p:txBody>
      </p:sp>
      <p:grpSp>
        <p:nvGrpSpPr>
          <p:cNvPr id="13" name="Group 12">
            <a:extLst>
              <a:ext uri="{FF2B5EF4-FFF2-40B4-BE49-F238E27FC236}">
                <a16:creationId xmlns:a16="http://schemas.microsoft.com/office/drawing/2014/main" id="{C1CD47AA-3B72-4C4B-B73F-BCED3A585D98}"/>
              </a:ext>
            </a:extLst>
          </p:cNvPr>
          <p:cNvGrpSpPr/>
          <p:nvPr/>
        </p:nvGrpSpPr>
        <p:grpSpPr>
          <a:xfrm>
            <a:off x="117445" y="100668"/>
            <a:ext cx="11965697" cy="508932"/>
            <a:chOff x="117446" y="100668"/>
            <a:chExt cx="6905802" cy="508932"/>
          </a:xfrm>
        </p:grpSpPr>
        <p:sp>
          <p:nvSpPr>
            <p:cNvPr id="14" name="Rectangle 13">
              <a:extLst>
                <a:ext uri="{FF2B5EF4-FFF2-40B4-BE49-F238E27FC236}">
                  <a16:creationId xmlns:a16="http://schemas.microsoft.com/office/drawing/2014/main" id="{D28D608E-368F-449A-A73B-A5E84192752C}"/>
                </a:ext>
              </a:extLst>
            </p:cNvPr>
            <p:cNvSpPr/>
            <p:nvPr/>
          </p:nvSpPr>
          <p:spPr>
            <a:xfrm>
              <a:off x="117446"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PROBLEM IDENTIFICATION</a:t>
              </a:r>
            </a:p>
          </p:txBody>
        </p:sp>
        <p:sp>
          <p:nvSpPr>
            <p:cNvPr id="15" name="Rectangle 14">
              <a:extLst>
                <a:ext uri="{FF2B5EF4-FFF2-40B4-BE49-F238E27FC236}">
                  <a16:creationId xmlns:a16="http://schemas.microsoft.com/office/drawing/2014/main" id="{E27D3970-8ABB-4A4F-8879-FD76D8B9D361}"/>
                </a:ext>
              </a:extLst>
            </p:cNvPr>
            <p:cNvSpPr/>
            <p:nvPr/>
          </p:nvSpPr>
          <p:spPr>
            <a:xfrm>
              <a:off x="1293813"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DATA WRANGLING</a:t>
              </a:r>
            </a:p>
          </p:txBody>
        </p:sp>
        <p:sp>
          <p:nvSpPr>
            <p:cNvPr id="16" name="Rectangle 15">
              <a:extLst>
                <a:ext uri="{FF2B5EF4-FFF2-40B4-BE49-F238E27FC236}">
                  <a16:creationId xmlns:a16="http://schemas.microsoft.com/office/drawing/2014/main" id="{34476482-5E31-494D-B15A-69148607C497}"/>
                </a:ext>
              </a:extLst>
            </p:cNvPr>
            <p:cNvSpPr/>
            <p:nvPr/>
          </p:nvSpPr>
          <p:spPr>
            <a:xfrm>
              <a:off x="2470180"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EDA</a:t>
              </a:r>
            </a:p>
          </p:txBody>
        </p:sp>
        <p:sp>
          <p:nvSpPr>
            <p:cNvPr id="17" name="Rectangle 16">
              <a:extLst>
                <a:ext uri="{FF2B5EF4-FFF2-40B4-BE49-F238E27FC236}">
                  <a16:creationId xmlns:a16="http://schemas.microsoft.com/office/drawing/2014/main" id="{751EFA5D-37DC-46AE-8BD7-120EFF7092A7}"/>
                </a:ext>
              </a:extLst>
            </p:cNvPr>
            <p:cNvSpPr/>
            <p:nvPr/>
          </p:nvSpPr>
          <p:spPr>
            <a:xfrm>
              <a:off x="3646547"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PRE-PROCESSING</a:t>
              </a:r>
            </a:p>
          </p:txBody>
        </p:sp>
        <p:sp>
          <p:nvSpPr>
            <p:cNvPr id="18" name="Rectangle 17">
              <a:extLst>
                <a:ext uri="{FF2B5EF4-FFF2-40B4-BE49-F238E27FC236}">
                  <a16:creationId xmlns:a16="http://schemas.microsoft.com/office/drawing/2014/main" id="{DD01B0B5-858B-412C-AFFA-8C859447861C}"/>
                </a:ext>
              </a:extLst>
            </p:cNvPr>
            <p:cNvSpPr/>
            <p:nvPr/>
          </p:nvSpPr>
          <p:spPr>
            <a:xfrm>
              <a:off x="4822914" y="100668"/>
              <a:ext cx="1023967" cy="5089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MODELING</a:t>
              </a:r>
            </a:p>
          </p:txBody>
        </p:sp>
        <p:sp>
          <p:nvSpPr>
            <p:cNvPr id="19" name="Rectangle 18">
              <a:extLst>
                <a:ext uri="{FF2B5EF4-FFF2-40B4-BE49-F238E27FC236}">
                  <a16:creationId xmlns:a16="http://schemas.microsoft.com/office/drawing/2014/main" id="{6CC0DAF0-FF82-49DF-AC47-D32F5EB710EB}"/>
                </a:ext>
              </a:extLst>
            </p:cNvPr>
            <p:cNvSpPr/>
            <p:nvPr/>
          </p:nvSpPr>
          <p:spPr>
            <a:xfrm>
              <a:off x="5999281" y="100668"/>
              <a:ext cx="1023967" cy="508932"/>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Bahnschrift SemiBold SemiConden" panose="020B0502040204020203" pitchFamily="34" charset="0"/>
                </a:rPr>
                <a:t>DOCUMENTATION</a:t>
              </a:r>
            </a:p>
          </p:txBody>
        </p:sp>
      </p:grpSp>
      <p:sp>
        <p:nvSpPr>
          <p:cNvPr id="20" name="Title 1">
            <a:extLst>
              <a:ext uri="{FF2B5EF4-FFF2-40B4-BE49-F238E27FC236}">
                <a16:creationId xmlns:a16="http://schemas.microsoft.com/office/drawing/2014/main" id="{78AE164A-0FA6-417D-AE2E-C25EEE0BB014}"/>
              </a:ext>
            </a:extLst>
          </p:cNvPr>
          <p:cNvSpPr txBox="1">
            <a:spLocks/>
          </p:cNvSpPr>
          <p:nvPr/>
        </p:nvSpPr>
        <p:spPr>
          <a:xfrm>
            <a:off x="1636364" y="609600"/>
            <a:ext cx="8170366" cy="126604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andara" panose="020E0502030303020204" pitchFamily="34" charset="0"/>
              </a:rPr>
              <a:t>Recommendations</a:t>
            </a:r>
          </a:p>
          <a:p>
            <a:r>
              <a:rPr lang="en-US" dirty="0">
                <a:latin typeface="Candara" panose="020E0502030303020204" pitchFamily="34" charset="0"/>
              </a:rPr>
              <a:t>Business Course of Action using model</a:t>
            </a:r>
          </a:p>
        </p:txBody>
      </p:sp>
      <p:pic>
        <p:nvPicPr>
          <p:cNvPr id="22" name="Picture 21" descr="Graphical user interface, application&#10;&#10;Description automatically generated">
            <a:extLst>
              <a:ext uri="{FF2B5EF4-FFF2-40B4-BE49-F238E27FC236}">
                <a16:creationId xmlns:a16="http://schemas.microsoft.com/office/drawing/2014/main" id="{7AEFB01E-60C7-424C-A686-C9E8E291B38E}"/>
              </a:ext>
            </a:extLst>
          </p:cNvPr>
          <p:cNvPicPr/>
          <p:nvPr/>
        </p:nvPicPr>
        <p:blipFill>
          <a:blip r:embed="rId2"/>
          <a:stretch>
            <a:fillRect/>
          </a:stretch>
        </p:blipFill>
        <p:spPr>
          <a:xfrm>
            <a:off x="1258349" y="2086548"/>
            <a:ext cx="9295001" cy="4532366"/>
          </a:xfrm>
          <a:prstGeom prst="rect">
            <a:avLst/>
          </a:prstGeom>
        </p:spPr>
      </p:pic>
    </p:spTree>
    <p:extLst>
      <p:ext uri="{BB962C8B-B14F-4D97-AF65-F5344CB8AC3E}">
        <p14:creationId xmlns:p14="http://schemas.microsoft.com/office/powerpoint/2010/main" val="13624250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TM03457485[[fn=Mesh]]</Template>
  <TotalTime>362</TotalTime>
  <Words>820</Words>
  <Application>Microsoft Office PowerPoint</Application>
  <PresentationFormat>Widescreen</PresentationFormat>
  <Paragraphs>141</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Bahnschrift SemiBold SemiConden</vt:lpstr>
      <vt:lpstr>Calibri</vt:lpstr>
      <vt:lpstr>Candara</vt:lpstr>
      <vt:lpstr>Century Gothic</vt:lpstr>
      <vt:lpstr>Symbol</vt:lpstr>
      <vt:lpstr>Mesh</vt:lpstr>
      <vt:lpstr>Predicting Hotel Booking Cancellations</vt:lpstr>
      <vt:lpstr>Project organization</vt:lpstr>
      <vt:lpstr>Context and Problem statement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Hotel Booking Cancellations</dc:title>
  <dc:creator>Razvan Nelepcu</dc:creator>
  <cp:lastModifiedBy>Razvan Nelepcu</cp:lastModifiedBy>
  <cp:revision>38</cp:revision>
  <dcterms:created xsi:type="dcterms:W3CDTF">2021-06-27T04:09:11Z</dcterms:created>
  <dcterms:modified xsi:type="dcterms:W3CDTF">2021-06-27T21:09:00Z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